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9753600" cy="7315200"/>
  <p:notesSz cx="6858000" cy="9144000"/>
  <p:embeddedFontLst>
    <p:embeddedFont>
      <p:font typeface="Arimo" charset="1" panose="020B0604020202020204"/>
      <p:regular r:id="rId26"/>
    </p:embeddedFont>
    <p:embeddedFont>
      <p:font typeface="Roboto" charset="1" panose="02000000000000000000"/>
      <p:regular r:id="rId27"/>
    </p:embeddedFont>
    <p:embeddedFont>
      <p:font typeface="Roboto Italics" charset="1" panose="02000000000000000000"/>
      <p:regular r:id="rId28"/>
    </p:embeddedFont>
    <p:embeddedFont>
      <p:font typeface="Roboto Bold" charset="1" panose="02000000000000000000"/>
      <p:regular r:id="rId29"/>
    </p:embeddedFont>
    <p:embeddedFont>
      <p:font typeface="Canva Sans Bold" charset="1" panose="020B0803030501040103"/>
      <p:regular r:id="rId30"/>
    </p:embeddedFont>
    <p:embeddedFont>
      <p:font typeface="Calistoga" charset="1" panose="00000500000000000000"/>
      <p:regular r:id="rId31"/>
    </p:embeddedFont>
    <p:embeddedFont>
      <p:font typeface="Arial Bold" charset="1" panose="020B0802020202020204"/>
      <p:regular r:id="rId32"/>
    </p:embeddedFont>
    <p:embeddedFont>
      <p:font typeface="Arial" charset="1" panose="020B0502020202020204"/>
      <p:regular r:id="rId33"/>
    </p:embeddedFont>
    <p:embeddedFont>
      <p:font typeface="Lato" charset="1" panose="020F05020202040302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80" y="6857083"/>
            <a:ext cx="9268244" cy="523796"/>
            <a:chOff x="0" y="0"/>
            <a:chExt cx="12357659" cy="698394"/>
          </a:xfrm>
        </p:grpSpPr>
        <p:sp>
          <p:nvSpPr>
            <p:cNvPr name="Freeform 3" id="3"/>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4" id="4"/>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5" id="5"/>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6" id="6"/>
          <p:cNvGrpSpPr/>
          <p:nvPr/>
        </p:nvGrpSpPr>
        <p:grpSpPr>
          <a:xfrm rot="0">
            <a:off x="579298" y="6846444"/>
            <a:ext cx="599618" cy="475529"/>
            <a:chOff x="0" y="0"/>
            <a:chExt cx="799491" cy="634039"/>
          </a:xfrm>
        </p:grpSpPr>
        <p:sp>
          <p:nvSpPr>
            <p:cNvPr name="Freeform 7" id="7"/>
            <p:cNvSpPr/>
            <p:nvPr/>
          </p:nvSpPr>
          <p:spPr>
            <a:xfrm flipH="false" flipV="false" rot="0">
              <a:off x="9017" y="10516"/>
              <a:ext cx="781431" cy="613017"/>
            </a:xfrm>
            <a:custGeom>
              <a:avLst/>
              <a:gdLst/>
              <a:ahLst/>
              <a:cxnLst/>
              <a:rect r="r" b="b" t="t" l="l"/>
              <a:pathLst>
                <a:path h="613017" w="781431">
                  <a:moveTo>
                    <a:pt x="0" y="0"/>
                  </a:moveTo>
                  <a:lnTo>
                    <a:pt x="781431" y="0"/>
                  </a:lnTo>
                  <a:lnTo>
                    <a:pt x="781431" y="613017"/>
                  </a:lnTo>
                  <a:lnTo>
                    <a:pt x="0" y="613017"/>
                  </a:lnTo>
                  <a:close/>
                </a:path>
              </a:pathLst>
            </a:custGeom>
            <a:solidFill>
              <a:srgbClr val="FFFFFF"/>
            </a:solidFill>
          </p:spPr>
        </p:sp>
        <p:sp>
          <p:nvSpPr>
            <p:cNvPr name="Freeform 8" id="8"/>
            <p:cNvSpPr/>
            <p:nvPr/>
          </p:nvSpPr>
          <p:spPr>
            <a:xfrm flipH="false" flipV="false" rot="0">
              <a:off x="0" y="0"/>
              <a:ext cx="799465" cy="634047"/>
            </a:xfrm>
            <a:custGeom>
              <a:avLst/>
              <a:gdLst/>
              <a:ahLst/>
              <a:cxnLst/>
              <a:rect r="r" b="b" t="t" l="l"/>
              <a:pathLst>
                <a:path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p:spPr>
        </p:sp>
      </p:grpSp>
      <p:grpSp>
        <p:nvGrpSpPr>
          <p:cNvPr name="Group 9" id="9"/>
          <p:cNvGrpSpPr/>
          <p:nvPr/>
        </p:nvGrpSpPr>
        <p:grpSpPr>
          <a:xfrm rot="0">
            <a:off x="9160755" y="6857083"/>
            <a:ext cx="599618" cy="460147"/>
            <a:chOff x="0" y="0"/>
            <a:chExt cx="799491" cy="613530"/>
          </a:xfrm>
        </p:grpSpPr>
        <p:sp>
          <p:nvSpPr>
            <p:cNvPr name="Freeform 10" id="10"/>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1" id="11"/>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2" id="12" descr="A picture containing object, clock  Description automatically generated"/>
          <p:cNvSpPr/>
          <p:nvPr/>
        </p:nvSpPr>
        <p:spPr>
          <a:xfrm flipH="false" flipV="false" rot="0">
            <a:off x="8942953" y="33306"/>
            <a:ext cx="776919" cy="776919"/>
          </a:xfrm>
          <a:custGeom>
            <a:avLst/>
            <a:gdLst/>
            <a:ahLst/>
            <a:cxnLst/>
            <a:rect r="r" b="b" t="t" l="l"/>
            <a:pathLst>
              <a:path h="776919" w="776919">
                <a:moveTo>
                  <a:pt x="0" y="0"/>
                </a:moveTo>
                <a:lnTo>
                  <a:pt x="776919" y="0"/>
                </a:lnTo>
                <a:lnTo>
                  <a:pt x="776919" y="776919"/>
                </a:lnTo>
                <a:lnTo>
                  <a:pt x="0" y="776919"/>
                </a:lnTo>
                <a:lnTo>
                  <a:pt x="0" y="0"/>
                </a:lnTo>
                <a:close/>
              </a:path>
            </a:pathLst>
          </a:custGeom>
          <a:blipFill>
            <a:blip r:embed="rId3"/>
            <a:stretch>
              <a:fillRect l="0" t="0" r="0" b="0"/>
            </a:stretch>
          </a:blipFill>
        </p:spPr>
      </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4"/>
            <a:stretch>
              <a:fillRect l="0" t="0" r="-307687" b="0"/>
            </a:stretch>
          </a:blipFill>
        </p:spPr>
      </p:sp>
      <p:sp>
        <p:nvSpPr>
          <p:cNvPr name="AutoShape 14" id="14"/>
          <p:cNvSpPr/>
          <p:nvPr/>
        </p:nvSpPr>
        <p:spPr>
          <a:xfrm rot="21352">
            <a:off x="-30575" y="868629"/>
            <a:ext cx="9814749" cy="0"/>
          </a:xfrm>
          <a:prstGeom prst="line">
            <a:avLst/>
          </a:prstGeom>
          <a:ln cap="rnd" w="47625">
            <a:solidFill>
              <a:srgbClr val="4472C4"/>
            </a:solidFill>
            <a:prstDash val="solid"/>
            <a:headEnd type="none" len="sm" w="sm"/>
            <a:tailEnd type="none" len="sm" w="sm"/>
          </a:ln>
        </p:spPr>
      </p:sp>
      <p:sp>
        <p:nvSpPr>
          <p:cNvPr name="Freeform 15" id="15"/>
          <p:cNvSpPr/>
          <p:nvPr/>
        </p:nvSpPr>
        <p:spPr>
          <a:xfrm flipH="false" flipV="false" rot="0">
            <a:off x="0" y="745313"/>
            <a:ext cx="9753600" cy="5589601"/>
          </a:xfrm>
          <a:custGeom>
            <a:avLst/>
            <a:gdLst/>
            <a:ahLst/>
            <a:cxnLst/>
            <a:rect r="r" b="b" t="t" l="l"/>
            <a:pathLst>
              <a:path h="5589601" w="9753600">
                <a:moveTo>
                  <a:pt x="0" y="0"/>
                </a:moveTo>
                <a:lnTo>
                  <a:pt x="9753600" y="0"/>
                </a:lnTo>
                <a:lnTo>
                  <a:pt x="9753600" y="5589601"/>
                </a:lnTo>
                <a:lnTo>
                  <a:pt x="0" y="5589601"/>
                </a:lnTo>
                <a:lnTo>
                  <a:pt x="0" y="0"/>
                </a:lnTo>
                <a:close/>
              </a:path>
            </a:pathLst>
          </a:custGeom>
          <a:blipFill>
            <a:blip r:embed="rId5"/>
            <a:stretch>
              <a:fillRect l="0" t="-9168" r="-1725" b="-9168"/>
            </a:stretch>
          </a:blipFill>
        </p:spPr>
      </p:sp>
      <p:grpSp>
        <p:nvGrpSpPr>
          <p:cNvPr name="Group 16" id="16"/>
          <p:cNvGrpSpPr/>
          <p:nvPr/>
        </p:nvGrpSpPr>
        <p:grpSpPr>
          <a:xfrm rot="0">
            <a:off x="8803906" y="0"/>
            <a:ext cx="949694" cy="819617"/>
            <a:chOff x="0" y="0"/>
            <a:chExt cx="1266258" cy="1092823"/>
          </a:xfrm>
        </p:grpSpPr>
        <p:sp>
          <p:nvSpPr>
            <p:cNvPr name="Freeform 17" id="17"/>
            <p:cNvSpPr/>
            <p:nvPr/>
          </p:nvSpPr>
          <p:spPr>
            <a:xfrm flipH="false" flipV="false" rot="0">
              <a:off x="0" y="0"/>
              <a:ext cx="1266317" cy="1092835"/>
            </a:xfrm>
            <a:custGeom>
              <a:avLst/>
              <a:gdLst/>
              <a:ahLst/>
              <a:cxnLst/>
              <a:rect r="r" b="b" t="t" l="l"/>
              <a:pathLst>
                <a:path h="1092835" w="1266317">
                  <a:moveTo>
                    <a:pt x="0" y="0"/>
                  </a:moveTo>
                  <a:lnTo>
                    <a:pt x="1266317" y="0"/>
                  </a:lnTo>
                  <a:lnTo>
                    <a:pt x="1266317" y="1092835"/>
                  </a:lnTo>
                  <a:lnTo>
                    <a:pt x="0" y="1092835"/>
                  </a:lnTo>
                  <a:close/>
                </a:path>
              </a:pathLst>
            </a:custGeom>
            <a:solidFill>
              <a:srgbClr val="FFFFFF"/>
            </a:solidFill>
          </p:spPr>
        </p:sp>
      </p:grpSp>
      <p:grpSp>
        <p:nvGrpSpPr>
          <p:cNvPr name="Group 18" id="18"/>
          <p:cNvGrpSpPr/>
          <p:nvPr/>
        </p:nvGrpSpPr>
        <p:grpSpPr>
          <a:xfrm rot="0">
            <a:off x="-5715" y="0"/>
            <a:ext cx="9765031" cy="819617"/>
            <a:chOff x="0" y="0"/>
            <a:chExt cx="13020041" cy="1092823"/>
          </a:xfrm>
        </p:grpSpPr>
        <p:sp>
          <p:nvSpPr>
            <p:cNvPr name="Freeform 19" id="19"/>
            <p:cNvSpPr/>
            <p:nvPr/>
          </p:nvSpPr>
          <p:spPr>
            <a:xfrm flipH="false" flipV="false" rot="0">
              <a:off x="9017" y="10842"/>
              <a:ext cx="13004800" cy="1073927"/>
            </a:xfrm>
            <a:custGeom>
              <a:avLst/>
              <a:gdLst/>
              <a:ahLst/>
              <a:cxnLst/>
              <a:rect r="r" b="b" t="t" l="l"/>
              <a:pathLst>
                <a:path h="1073927" w="13004800">
                  <a:moveTo>
                    <a:pt x="0" y="0"/>
                  </a:moveTo>
                  <a:lnTo>
                    <a:pt x="13004800" y="0"/>
                  </a:lnTo>
                  <a:lnTo>
                    <a:pt x="13004800" y="1073927"/>
                  </a:lnTo>
                  <a:lnTo>
                    <a:pt x="0" y="1073927"/>
                  </a:lnTo>
                  <a:close/>
                </a:path>
              </a:pathLst>
            </a:custGeom>
            <a:solidFill>
              <a:srgbClr val="000000">
                <a:alpha val="65490"/>
              </a:srgbClr>
            </a:solidFill>
          </p:spPr>
        </p:sp>
        <p:sp>
          <p:nvSpPr>
            <p:cNvPr name="Freeform 20" id="20"/>
            <p:cNvSpPr/>
            <p:nvPr/>
          </p:nvSpPr>
          <p:spPr>
            <a:xfrm flipH="false" flipV="false" rot="0">
              <a:off x="0" y="0"/>
              <a:ext cx="13022835" cy="1095141"/>
            </a:xfrm>
            <a:custGeom>
              <a:avLst/>
              <a:gdLst/>
              <a:ahLst/>
              <a:cxnLst/>
              <a:rect r="r" b="b" t="t" l="l"/>
              <a:pathLst>
                <a:path h="1095141" w="13022835">
                  <a:moveTo>
                    <a:pt x="9017" y="0"/>
                  </a:moveTo>
                  <a:lnTo>
                    <a:pt x="13013817" y="0"/>
                  </a:lnTo>
                  <a:cubicBezTo>
                    <a:pt x="13018770" y="0"/>
                    <a:pt x="13022835" y="4886"/>
                    <a:pt x="13022835" y="10842"/>
                  </a:cubicBezTo>
                  <a:lnTo>
                    <a:pt x="13022835" y="1084769"/>
                  </a:lnTo>
                  <a:cubicBezTo>
                    <a:pt x="13022835" y="1090724"/>
                    <a:pt x="13018770" y="1095141"/>
                    <a:pt x="13013817" y="1095141"/>
                  </a:cubicBezTo>
                  <a:lnTo>
                    <a:pt x="9017" y="1095141"/>
                  </a:lnTo>
                  <a:cubicBezTo>
                    <a:pt x="4064" y="1095141"/>
                    <a:pt x="0" y="1090724"/>
                    <a:pt x="0" y="1084769"/>
                  </a:cubicBezTo>
                  <a:lnTo>
                    <a:pt x="0" y="10842"/>
                  </a:lnTo>
                  <a:cubicBezTo>
                    <a:pt x="0" y="4886"/>
                    <a:pt x="4064" y="0"/>
                    <a:pt x="9017" y="0"/>
                  </a:cubicBezTo>
                  <a:moveTo>
                    <a:pt x="9017" y="21683"/>
                  </a:moveTo>
                  <a:lnTo>
                    <a:pt x="9017" y="10842"/>
                  </a:lnTo>
                  <a:lnTo>
                    <a:pt x="18034" y="10842"/>
                  </a:lnTo>
                  <a:lnTo>
                    <a:pt x="18034" y="1084769"/>
                  </a:lnTo>
                  <a:lnTo>
                    <a:pt x="9017" y="1084769"/>
                  </a:lnTo>
                  <a:lnTo>
                    <a:pt x="9017" y="1073927"/>
                  </a:lnTo>
                  <a:lnTo>
                    <a:pt x="13013817" y="1073927"/>
                  </a:lnTo>
                  <a:lnTo>
                    <a:pt x="13013817" y="1084769"/>
                  </a:lnTo>
                  <a:lnTo>
                    <a:pt x="13004800" y="1084769"/>
                  </a:lnTo>
                  <a:lnTo>
                    <a:pt x="13004800" y="10842"/>
                  </a:lnTo>
                  <a:lnTo>
                    <a:pt x="13013817" y="10842"/>
                  </a:lnTo>
                  <a:lnTo>
                    <a:pt x="13013817" y="21683"/>
                  </a:lnTo>
                  <a:lnTo>
                    <a:pt x="9017" y="21683"/>
                  </a:lnTo>
                  <a:close/>
                </a:path>
              </a:pathLst>
            </a:custGeom>
            <a:solidFill>
              <a:srgbClr val="000000"/>
            </a:solidFill>
          </p:spPr>
        </p:sp>
        <p:sp>
          <p:nvSpPr>
            <p:cNvPr name="TextBox 21" id="21"/>
            <p:cNvSpPr txBox="true"/>
            <p:nvPr/>
          </p:nvSpPr>
          <p:spPr>
            <a:xfrm>
              <a:off x="0" y="-19050"/>
              <a:ext cx="13020041" cy="1111873"/>
            </a:xfrm>
            <a:prstGeom prst="rect">
              <a:avLst/>
            </a:prstGeom>
          </p:spPr>
          <p:txBody>
            <a:bodyPr anchor="ctr" rtlCol="false" tIns="50800" lIns="50800" bIns="50800" rIns="50800"/>
            <a:lstStyle/>
            <a:p>
              <a:pPr algn="l">
                <a:lnSpc>
                  <a:spcPts val="1920"/>
                </a:lnSpc>
              </a:pPr>
              <a:r>
                <a:rPr lang="en-US" sz="1600">
                  <a:solidFill>
                    <a:srgbClr val="FFFFFF"/>
                  </a:solidFill>
                  <a:latin typeface="Roboto"/>
                  <a:ea typeface="Roboto"/>
                  <a:cs typeface="Roboto"/>
                  <a:sym typeface="Roboto"/>
                </a:rPr>
                <a:t>Trường Đại học Công nghệ Thông tin – Đại học Quốc gia Tp. Hồ Chí Minh</a:t>
              </a:r>
            </a:p>
          </p:txBody>
        </p:sp>
      </p:grpSp>
      <p:grpSp>
        <p:nvGrpSpPr>
          <p:cNvPr name="Group 22" id="22"/>
          <p:cNvGrpSpPr/>
          <p:nvPr/>
        </p:nvGrpSpPr>
        <p:grpSpPr>
          <a:xfrm rot="0">
            <a:off x="0" y="4051386"/>
            <a:ext cx="9784080" cy="2795058"/>
            <a:chOff x="0" y="0"/>
            <a:chExt cx="13045440" cy="3726744"/>
          </a:xfrm>
        </p:grpSpPr>
        <p:sp>
          <p:nvSpPr>
            <p:cNvPr name="Freeform 23" id="23"/>
            <p:cNvSpPr/>
            <p:nvPr/>
          </p:nvSpPr>
          <p:spPr>
            <a:xfrm flipH="false" flipV="false" rot="0">
              <a:off x="0" y="0"/>
              <a:ext cx="13045453" cy="3726801"/>
            </a:xfrm>
            <a:custGeom>
              <a:avLst/>
              <a:gdLst/>
              <a:ahLst/>
              <a:cxnLst/>
              <a:rect r="r" b="b" t="t" l="l"/>
              <a:pathLst>
                <a:path h="3726801" w="13045453">
                  <a:moveTo>
                    <a:pt x="0" y="0"/>
                  </a:moveTo>
                  <a:lnTo>
                    <a:pt x="13045453" y="0"/>
                  </a:lnTo>
                  <a:lnTo>
                    <a:pt x="13045453" y="3726801"/>
                  </a:lnTo>
                  <a:lnTo>
                    <a:pt x="0" y="3726801"/>
                  </a:lnTo>
                  <a:close/>
                </a:path>
              </a:pathLst>
            </a:custGeom>
            <a:solidFill>
              <a:srgbClr val="E7E6E6">
                <a:alpha val="48627"/>
              </a:srgbClr>
            </a:solidFill>
          </p:spPr>
        </p:sp>
        <p:sp>
          <p:nvSpPr>
            <p:cNvPr name="TextBox 24" id="24"/>
            <p:cNvSpPr txBox="true"/>
            <p:nvPr/>
          </p:nvSpPr>
          <p:spPr>
            <a:xfrm>
              <a:off x="0" y="-9525"/>
              <a:ext cx="13045440" cy="3736269"/>
            </a:xfrm>
            <a:prstGeom prst="rect">
              <a:avLst/>
            </a:prstGeom>
          </p:spPr>
          <p:txBody>
            <a:bodyPr anchor="b" rtlCol="false" tIns="50800" lIns="50800" bIns="50800" rIns="50800"/>
            <a:lstStyle/>
            <a:p>
              <a:pPr algn="ctr">
                <a:lnSpc>
                  <a:spcPts val="2559"/>
                </a:lnSpc>
              </a:pPr>
            </a:p>
            <a:p>
              <a:pPr algn="ctr">
                <a:lnSpc>
                  <a:spcPts val="2559"/>
                </a:lnSpc>
              </a:pPr>
            </a:p>
            <a:p>
              <a:pPr algn="ctr">
                <a:lnSpc>
                  <a:spcPts val="2559"/>
                </a:lnSpc>
              </a:pPr>
            </a:p>
            <a:p>
              <a:pPr algn="ctr">
                <a:lnSpc>
                  <a:spcPts val="2559"/>
                </a:lnSpc>
              </a:pPr>
            </a:p>
            <a:p>
              <a:pPr algn="ctr">
                <a:lnSpc>
                  <a:spcPts val="2559"/>
                </a:lnSpc>
              </a:pPr>
            </a:p>
            <a:p>
              <a:pPr algn="ctr">
                <a:lnSpc>
                  <a:spcPts val="2559"/>
                </a:lnSpc>
              </a:pPr>
            </a:p>
            <a:p>
              <a:pPr algn="ctr">
                <a:lnSpc>
                  <a:spcPts val="2560"/>
                </a:lnSpc>
              </a:pPr>
              <a:r>
                <a:rPr lang="en-US" sz="2133" i="true" spc="19">
                  <a:solidFill>
                    <a:srgbClr val="0070C0"/>
                  </a:solidFill>
                  <a:latin typeface="Roboto Italics"/>
                  <a:ea typeface="Roboto Italics"/>
                  <a:cs typeface="Roboto Italics"/>
                  <a:sym typeface="Roboto Italics"/>
                </a:rPr>
                <a:t>Ngô Hồng Phúc - Nguyễn Việt Hoàng – Nguyễn Tài Hiếu – Trần Hữu Hiếu</a:t>
              </a:r>
            </a:p>
            <a:p>
              <a:pPr algn="ctr">
                <a:lnSpc>
                  <a:spcPts val="1535"/>
                </a:lnSpc>
              </a:pPr>
            </a:p>
            <a:p>
              <a:pPr algn="ctr">
                <a:lnSpc>
                  <a:spcPts val="1535"/>
                </a:lnSpc>
              </a:pPr>
            </a:p>
          </p:txBody>
        </p:sp>
      </p:grpSp>
      <p:grpSp>
        <p:nvGrpSpPr>
          <p:cNvPr name="Group 25" id="25"/>
          <p:cNvGrpSpPr/>
          <p:nvPr/>
        </p:nvGrpSpPr>
        <p:grpSpPr>
          <a:xfrm rot="0">
            <a:off x="264349" y="1891032"/>
            <a:ext cx="5847471" cy="2302489"/>
            <a:chOff x="0" y="0"/>
            <a:chExt cx="7527287" cy="2963930"/>
          </a:xfrm>
        </p:grpSpPr>
        <p:sp>
          <p:nvSpPr>
            <p:cNvPr name="Freeform 26" id="26"/>
            <p:cNvSpPr/>
            <p:nvPr/>
          </p:nvSpPr>
          <p:spPr>
            <a:xfrm flipH="false" flipV="false" rot="0">
              <a:off x="10046" y="9791"/>
              <a:ext cx="7507142" cy="2944343"/>
            </a:xfrm>
            <a:custGeom>
              <a:avLst/>
              <a:gdLst/>
              <a:ahLst/>
              <a:cxnLst/>
              <a:rect r="r" b="b" t="t" l="l"/>
              <a:pathLst>
                <a:path h="2944343" w="7507142">
                  <a:moveTo>
                    <a:pt x="0" y="0"/>
                  </a:moveTo>
                  <a:lnTo>
                    <a:pt x="7507142" y="0"/>
                  </a:lnTo>
                  <a:lnTo>
                    <a:pt x="7507142" y="2944343"/>
                  </a:lnTo>
                  <a:lnTo>
                    <a:pt x="0" y="2944343"/>
                  </a:lnTo>
                  <a:close/>
                </a:path>
              </a:pathLst>
            </a:custGeom>
            <a:solidFill>
              <a:srgbClr val="2B292C">
                <a:alpha val="68627"/>
              </a:srgbClr>
            </a:solidFill>
          </p:spPr>
        </p:sp>
        <p:sp>
          <p:nvSpPr>
            <p:cNvPr name="Freeform 27" id="27"/>
            <p:cNvSpPr/>
            <p:nvPr/>
          </p:nvSpPr>
          <p:spPr>
            <a:xfrm flipH="false" flipV="false" rot="0">
              <a:off x="0" y="0"/>
              <a:ext cx="7527235" cy="2963926"/>
            </a:xfrm>
            <a:custGeom>
              <a:avLst/>
              <a:gdLst/>
              <a:ahLst/>
              <a:cxnLst/>
              <a:rect r="r" b="b" t="t" l="l"/>
              <a:pathLst>
                <a:path h="2963926" w="7527235">
                  <a:moveTo>
                    <a:pt x="10046" y="0"/>
                  </a:moveTo>
                  <a:lnTo>
                    <a:pt x="7517188" y="0"/>
                  </a:lnTo>
                  <a:cubicBezTo>
                    <a:pt x="7522707" y="0"/>
                    <a:pt x="7527235" y="4413"/>
                    <a:pt x="7527235" y="9791"/>
                  </a:cubicBezTo>
                  <a:lnTo>
                    <a:pt x="7527235" y="2954134"/>
                  </a:lnTo>
                  <a:cubicBezTo>
                    <a:pt x="7527235" y="2959513"/>
                    <a:pt x="7522707" y="2963926"/>
                    <a:pt x="7517188" y="2963926"/>
                  </a:cubicBezTo>
                  <a:lnTo>
                    <a:pt x="10046" y="2963926"/>
                  </a:lnTo>
                  <a:cubicBezTo>
                    <a:pt x="4528" y="2963926"/>
                    <a:pt x="0" y="2959513"/>
                    <a:pt x="0" y="2954134"/>
                  </a:cubicBezTo>
                  <a:lnTo>
                    <a:pt x="0" y="9791"/>
                  </a:lnTo>
                  <a:cubicBezTo>
                    <a:pt x="0" y="4413"/>
                    <a:pt x="4528" y="0"/>
                    <a:pt x="10046" y="0"/>
                  </a:cubicBezTo>
                  <a:moveTo>
                    <a:pt x="10046" y="19583"/>
                  </a:moveTo>
                  <a:lnTo>
                    <a:pt x="10046" y="9791"/>
                  </a:lnTo>
                  <a:lnTo>
                    <a:pt x="20093" y="9791"/>
                  </a:lnTo>
                  <a:lnTo>
                    <a:pt x="20093" y="2954134"/>
                  </a:lnTo>
                  <a:lnTo>
                    <a:pt x="10046" y="2954134"/>
                  </a:lnTo>
                  <a:lnTo>
                    <a:pt x="10046" y="2944343"/>
                  </a:lnTo>
                  <a:lnTo>
                    <a:pt x="7517188" y="2944343"/>
                  </a:lnTo>
                  <a:lnTo>
                    <a:pt x="7517188" y="2954134"/>
                  </a:lnTo>
                  <a:lnTo>
                    <a:pt x="7507142" y="2954134"/>
                  </a:lnTo>
                  <a:lnTo>
                    <a:pt x="7507142" y="9791"/>
                  </a:lnTo>
                  <a:lnTo>
                    <a:pt x="7517188" y="9791"/>
                  </a:lnTo>
                  <a:lnTo>
                    <a:pt x="7517188" y="19583"/>
                  </a:lnTo>
                  <a:lnTo>
                    <a:pt x="10046" y="19583"/>
                  </a:lnTo>
                  <a:close/>
                </a:path>
              </a:pathLst>
            </a:custGeom>
            <a:solidFill>
              <a:srgbClr val="000000"/>
            </a:solidFill>
          </p:spPr>
        </p:sp>
        <p:sp>
          <p:nvSpPr>
            <p:cNvPr name="TextBox 28" id="28"/>
            <p:cNvSpPr txBox="true"/>
            <p:nvPr/>
          </p:nvSpPr>
          <p:spPr>
            <a:xfrm>
              <a:off x="0" y="-9525"/>
              <a:ext cx="7527287" cy="2973455"/>
            </a:xfrm>
            <a:prstGeom prst="rect">
              <a:avLst/>
            </a:prstGeom>
          </p:spPr>
          <p:txBody>
            <a:bodyPr anchor="ctr" rtlCol="false" tIns="52618" lIns="52618" bIns="52618" rIns="52618"/>
            <a:lstStyle/>
            <a:p>
              <a:pPr algn="ctr">
                <a:lnSpc>
                  <a:spcPts val="2734"/>
                </a:lnSpc>
              </a:pPr>
              <a:r>
                <a:rPr lang="en-US" b="true" sz="2278" spc="21">
                  <a:solidFill>
                    <a:srgbClr val="F2F2F2"/>
                  </a:solidFill>
                  <a:latin typeface="Roboto Bold"/>
                  <a:ea typeface="Roboto Bold"/>
                  <a:cs typeface="Roboto Bold"/>
                  <a:sym typeface="Roboto Bold"/>
                </a:rPr>
                <a:t>Khoa Mạng máy tính và truyền thông</a:t>
              </a:r>
            </a:p>
            <a:p>
              <a:pPr algn="ctr">
                <a:lnSpc>
                  <a:spcPts val="2651"/>
                </a:lnSpc>
              </a:pPr>
            </a:p>
            <a:p>
              <a:pPr algn="ctr">
                <a:lnSpc>
                  <a:spcPts val="2983"/>
                </a:lnSpc>
              </a:pPr>
              <a:r>
                <a:rPr lang="en-US" b="true" sz="2485" spc="22">
                  <a:solidFill>
                    <a:srgbClr val="F2F2F2"/>
                  </a:solidFill>
                  <a:latin typeface="Roboto Bold"/>
                  <a:ea typeface="Roboto Bold"/>
                  <a:cs typeface="Roboto Bold"/>
                  <a:sym typeface="Roboto Bold"/>
                </a:rPr>
                <a:t>BÁO CÁO ĐỒ ÁN CUỐI KỲ</a:t>
              </a:r>
            </a:p>
            <a:p>
              <a:pPr algn="ctr">
                <a:lnSpc>
                  <a:spcPts val="2651"/>
                </a:lnSpc>
              </a:pPr>
            </a:p>
            <a:p>
              <a:pPr algn="ctr">
                <a:lnSpc>
                  <a:spcPts val="2361"/>
                </a:lnSpc>
              </a:pPr>
              <a:r>
                <a:rPr lang="en-US" b="true" sz="1967" spc="18">
                  <a:solidFill>
                    <a:srgbClr val="F2F2F2"/>
                  </a:solidFill>
                  <a:latin typeface="Roboto Bold"/>
                  <a:ea typeface="Roboto Bold"/>
                  <a:cs typeface="Roboto Bold"/>
                  <a:sym typeface="Roboto Bold"/>
                </a:rPr>
                <a:t>MÔN: Cơ chế hoạt động của mã độc</a:t>
              </a:r>
            </a:p>
          </p:txBody>
        </p:sp>
      </p:grpSp>
      <p:sp>
        <p:nvSpPr>
          <p:cNvPr name="AutoShape 29" id="29"/>
          <p:cNvSpPr/>
          <p:nvPr/>
        </p:nvSpPr>
        <p:spPr>
          <a:xfrm>
            <a:off x="1497714" y="5958503"/>
            <a:ext cx="6900608" cy="7620"/>
          </a:xfrm>
          <a:prstGeom prst="line">
            <a:avLst/>
          </a:prstGeom>
          <a:ln cap="rnd" w="9525">
            <a:solidFill>
              <a:srgbClr val="010101"/>
            </a:solidFill>
            <a:prstDash val="solid"/>
            <a:headEnd type="none" len="sm" w="sm"/>
            <a:tailEnd type="none" len="sm" w="sm"/>
          </a:ln>
        </p:spPr>
      </p:sp>
      <p:sp>
        <p:nvSpPr>
          <p:cNvPr name="Freeform 30" id="30" descr="Káº¿t quáº£ hÃ¬nh áº£nh cho uit logo png"/>
          <p:cNvSpPr/>
          <p:nvPr/>
        </p:nvSpPr>
        <p:spPr>
          <a:xfrm flipH="false" flipV="false" rot="0">
            <a:off x="1580200" y="922921"/>
            <a:ext cx="1141994" cy="949060"/>
          </a:xfrm>
          <a:custGeom>
            <a:avLst/>
            <a:gdLst/>
            <a:ahLst/>
            <a:cxnLst/>
            <a:rect r="r" b="b" t="t" l="l"/>
            <a:pathLst>
              <a:path h="949060" w="1141994">
                <a:moveTo>
                  <a:pt x="0" y="0"/>
                </a:moveTo>
                <a:lnTo>
                  <a:pt x="1141994" y="0"/>
                </a:lnTo>
                <a:lnTo>
                  <a:pt x="1141994" y="949061"/>
                </a:lnTo>
                <a:lnTo>
                  <a:pt x="0" y="949061"/>
                </a:lnTo>
                <a:lnTo>
                  <a:pt x="0" y="0"/>
                </a:lnTo>
                <a:close/>
              </a:path>
            </a:pathLst>
          </a:custGeom>
          <a:blipFill>
            <a:blip r:embed="rId6"/>
            <a:stretch>
              <a:fillRect l="0" t="0" r="-5381" b="-2262"/>
            </a:stretch>
          </a:blipFill>
        </p:spPr>
      </p:sp>
      <p:sp>
        <p:nvSpPr>
          <p:cNvPr name="TextBox 31" id="31"/>
          <p:cNvSpPr txBox="true"/>
          <p:nvPr/>
        </p:nvSpPr>
        <p:spPr>
          <a:xfrm rot="0">
            <a:off x="264349" y="4384020"/>
            <a:ext cx="1237203" cy="390525"/>
          </a:xfrm>
          <a:prstGeom prst="rect">
            <a:avLst/>
          </a:prstGeom>
        </p:spPr>
        <p:txBody>
          <a:bodyPr anchor="t" rtlCol="false" tIns="0" lIns="0" bIns="0" rIns="0">
            <a:spAutoFit/>
          </a:bodyPr>
          <a:lstStyle/>
          <a:p>
            <a:pPr algn="just">
              <a:lnSpc>
                <a:spcPts val="3035"/>
              </a:lnSpc>
            </a:pPr>
            <a:r>
              <a:rPr lang="en-US" b="true" sz="2529" spc="23">
                <a:solidFill>
                  <a:srgbClr val="2B292C"/>
                </a:solidFill>
                <a:latin typeface="Roboto Bold"/>
                <a:ea typeface="Roboto Bold"/>
                <a:cs typeface="Roboto Bold"/>
                <a:sym typeface="Roboto Bold"/>
              </a:rPr>
              <a:t>Chủ đề:</a:t>
            </a:r>
          </a:p>
        </p:txBody>
      </p:sp>
      <p:grpSp>
        <p:nvGrpSpPr>
          <p:cNvPr name="Group 32" id="32"/>
          <p:cNvGrpSpPr/>
          <p:nvPr/>
        </p:nvGrpSpPr>
        <p:grpSpPr>
          <a:xfrm rot="0">
            <a:off x="8331851" y="0"/>
            <a:ext cx="1428523" cy="819617"/>
            <a:chOff x="0" y="0"/>
            <a:chExt cx="1816858" cy="1042425"/>
          </a:xfrm>
        </p:grpSpPr>
        <p:sp>
          <p:nvSpPr>
            <p:cNvPr name="Freeform 33" id="33"/>
            <p:cNvSpPr/>
            <p:nvPr/>
          </p:nvSpPr>
          <p:spPr>
            <a:xfrm flipH="false" flipV="false" rot="0">
              <a:off x="9017" y="9219"/>
              <a:ext cx="1798828" cy="1023911"/>
            </a:xfrm>
            <a:custGeom>
              <a:avLst/>
              <a:gdLst/>
              <a:ahLst/>
              <a:cxnLst/>
              <a:rect r="r" b="b" t="t" l="l"/>
              <a:pathLst>
                <a:path h="1023911" w="1798828">
                  <a:moveTo>
                    <a:pt x="0" y="0"/>
                  </a:moveTo>
                  <a:lnTo>
                    <a:pt x="1798828" y="0"/>
                  </a:lnTo>
                  <a:lnTo>
                    <a:pt x="1798828" y="1023911"/>
                  </a:lnTo>
                  <a:lnTo>
                    <a:pt x="0" y="1023911"/>
                  </a:lnTo>
                  <a:close/>
                </a:path>
              </a:pathLst>
            </a:custGeom>
            <a:solidFill>
              <a:srgbClr val="FFFFFF"/>
            </a:solidFill>
          </p:spPr>
        </p:sp>
        <p:sp>
          <p:nvSpPr>
            <p:cNvPr name="Freeform 34" id="34"/>
            <p:cNvSpPr/>
            <p:nvPr/>
          </p:nvSpPr>
          <p:spPr>
            <a:xfrm flipH="false" flipV="false" rot="0">
              <a:off x="0" y="0"/>
              <a:ext cx="1816862" cy="1042348"/>
            </a:xfrm>
            <a:custGeom>
              <a:avLst/>
              <a:gdLst/>
              <a:ahLst/>
              <a:cxnLst/>
              <a:rect r="r" b="b" t="t" l="l"/>
              <a:pathLst>
                <a:path h="1042348" w="1816862">
                  <a:moveTo>
                    <a:pt x="9017" y="0"/>
                  </a:moveTo>
                  <a:lnTo>
                    <a:pt x="1807845" y="0"/>
                  </a:lnTo>
                  <a:cubicBezTo>
                    <a:pt x="1812798" y="0"/>
                    <a:pt x="1816862" y="4155"/>
                    <a:pt x="1816862" y="9219"/>
                  </a:cubicBezTo>
                  <a:lnTo>
                    <a:pt x="1816862" y="1033130"/>
                  </a:lnTo>
                  <a:cubicBezTo>
                    <a:pt x="1816862" y="1038193"/>
                    <a:pt x="1812798" y="1042348"/>
                    <a:pt x="1807845" y="1042348"/>
                  </a:cubicBezTo>
                  <a:lnTo>
                    <a:pt x="9017" y="1042348"/>
                  </a:lnTo>
                  <a:cubicBezTo>
                    <a:pt x="4064" y="1042348"/>
                    <a:pt x="0" y="1038193"/>
                    <a:pt x="0" y="1033130"/>
                  </a:cubicBezTo>
                  <a:lnTo>
                    <a:pt x="0" y="9219"/>
                  </a:lnTo>
                  <a:cubicBezTo>
                    <a:pt x="0" y="4155"/>
                    <a:pt x="4064" y="0"/>
                    <a:pt x="9017" y="0"/>
                  </a:cubicBezTo>
                  <a:moveTo>
                    <a:pt x="9017" y="18437"/>
                  </a:moveTo>
                  <a:lnTo>
                    <a:pt x="9017" y="9219"/>
                  </a:lnTo>
                  <a:lnTo>
                    <a:pt x="18034" y="9219"/>
                  </a:lnTo>
                  <a:lnTo>
                    <a:pt x="18034" y="1033130"/>
                  </a:lnTo>
                  <a:lnTo>
                    <a:pt x="9017" y="1033130"/>
                  </a:lnTo>
                  <a:lnTo>
                    <a:pt x="9017" y="1023911"/>
                  </a:lnTo>
                  <a:lnTo>
                    <a:pt x="1807845" y="1023911"/>
                  </a:lnTo>
                  <a:lnTo>
                    <a:pt x="1807845" y="1033130"/>
                  </a:lnTo>
                  <a:lnTo>
                    <a:pt x="1798828" y="1033130"/>
                  </a:lnTo>
                  <a:lnTo>
                    <a:pt x="1798828" y="9219"/>
                  </a:lnTo>
                  <a:lnTo>
                    <a:pt x="1807845" y="9219"/>
                  </a:lnTo>
                  <a:lnTo>
                    <a:pt x="1807845" y="18437"/>
                  </a:lnTo>
                  <a:lnTo>
                    <a:pt x="9017" y="18437"/>
                  </a:lnTo>
                  <a:close/>
                </a:path>
              </a:pathLst>
            </a:custGeom>
            <a:solidFill>
              <a:srgbClr val="000000"/>
            </a:solidFill>
          </p:spPr>
        </p:sp>
      </p:grpSp>
      <p:sp>
        <p:nvSpPr>
          <p:cNvPr name="Freeform 35" id="35" descr="See the source image"/>
          <p:cNvSpPr/>
          <p:nvPr/>
        </p:nvSpPr>
        <p:spPr>
          <a:xfrm flipH="false" flipV="false" rot="0">
            <a:off x="8420456" y="208168"/>
            <a:ext cx="1203248" cy="427195"/>
          </a:xfrm>
          <a:custGeom>
            <a:avLst/>
            <a:gdLst/>
            <a:ahLst/>
            <a:cxnLst/>
            <a:rect r="r" b="b" t="t" l="l"/>
            <a:pathLst>
              <a:path h="427195" w="1203248">
                <a:moveTo>
                  <a:pt x="0" y="0"/>
                </a:moveTo>
                <a:lnTo>
                  <a:pt x="1203248" y="0"/>
                </a:lnTo>
                <a:lnTo>
                  <a:pt x="1203248" y="427195"/>
                </a:lnTo>
                <a:lnTo>
                  <a:pt x="0" y="427195"/>
                </a:lnTo>
                <a:lnTo>
                  <a:pt x="0" y="0"/>
                </a:lnTo>
                <a:close/>
              </a:path>
            </a:pathLst>
          </a:custGeom>
          <a:blipFill>
            <a:blip r:embed="rId7"/>
            <a:stretch>
              <a:fillRect l="0" t="0" r="-21" b="0"/>
            </a:stretch>
          </a:blipFill>
        </p:spPr>
      </p:sp>
      <p:sp>
        <p:nvSpPr>
          <p:cNvPr name="Freeform 36" id="36" descr="Trang chủ - NC - Khoa Mạng máy tính và Truyền thông - UIT"/>
          <p:cNvSpPr/>
          <p:nvPr/>
        </p:nvSpPr>
        <p:spPr>
          <a:xfrm flipH="false" flipV="false" rot="0">
            <a:off x="3149443" y="731520"/>
            <a:ext cx="1225260" cy="1225260"/>
          </a:xfrm>
          <a:custGeom>
            <a:avLst/>
            <a:gdLst/>
            <a:ahLst/>
            <a:cxnLst/>
            <a:rect r="r" b="b" t="t" l="l"/>
            <a:pathLst>
              <a:path h="1225260" w="1225260">
                <a:moveTo>
                  <a:pt x="0" y="0"/>
                </a:moveTo>
                <a:lnTo>
                  <a:pt x="1225260" y="0"/>
                </a:lnTo>
                <a:lnTo>
                  <a:pt x="1225260" y="1225260"/>
                </a:lnTo>
                <a:lnTo>
                  <a:pt x="0" y="1225260"/>
                </a:lnTo>
                <a:lnTo>
                  <a:pt x="0" y="0"/>
                </a:lnTo>
                <a:close/>
              </a:path>
            </a:pathLst>
          </a:custGeom>
          <a:blipFill>
            <a:blip r:embed="rId8"/>
            <a:stretch>
              <a:fillRect l="0" t="0" r="0" b="0"/>
            </a:stretch>
          </a:blipFill>
        </p:spPr>
      </p:sp>
      <p:sp>
        <p:nvSpPr>
          <p:cNvPr name="TextBox 37" id="37"/>
          <p:cNvSpPr txBox="true"/>
          <p:nvPr/>
        </p:nvSpPr>
        <p:spPr>
          <a:xfrm rot="0">
            <a:off x="812168" y="6885771"/>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a:t>
            </a:r>
          </a:p>
        </p:txBody>
      </p:sp>
      <p:sp>
        <p:nvSpPr>
          <p:cNvPr name="TextBox 38" id="38"/>
          <p:cNvSpPr txBox="true"/>
          <p:nvPr/>
        </p:nvSpPr>
        <p:spPr>
          <a:xfrm rot="0">
            <a:off x="1580187" y="4612620"/>
            <a:ext cx="6433211" cy="836295"/>
          </a:xfrm>
          <a:prstGeom prst="rect">
            <a:avLst/>
          </a:prstGeom>
        </p:spPr>
        <p:txBody>
          <a:bodyPr anchor="t" rtlCol="false" tIns="0" lIns="0" bIns="0" rIns="0">
            <a:spAutoFit/>
          </a:bodyPr>
          <a:lstStyle/>
          <a:p>
            <a:pPr algn="ctr">
              <a:lnSpc>
                <a:spcPts val="3240"/>
              </a:lnSpc>
              <a:spcBef>
                <a:spcPct val="0"/>
              </a:spcBef>
            </a:pPr>
            <a:r>
              <a:rPr lang="en-US" sz="3000">
                <a:solidFill>
                  <a:srgbClr val="2B292C"/>
                </a:solidFill>
                <a:latin typeface="Calistoga"/>
                <a:ea typeface="Calistoga"/>
                <a:cs typeface="Calistoga"/>
                <a:sym typeface="Calistoga"/>
              </a:rPr>
              <a:t>Worm</a:t>
            </a:r>
            <a:r>
              <a:rPr lang="en-US" sz="3000">
                <a:solidFill>
                  <a:srgbClr val="2B292C"/>
                </a:solidFill>
                <a:latin typeface="Calistoga"/>
                <a:ea typeface="Calistoga"/>
                <a:cs typeface="Calistoga"/>
                <a:sym typeface="Calistoga"/>
              </a:rPr>
              <a:t> Malware: </a:t>
            </a:r>
          </a:p>
          <a:p>
            <a:pPr algn="ctr">
              <a:lnSpc>
                <a:spcPts val="3240"/>
              </a:lnSpc>
              <a:spcBef>
                <a:spcPct val="0"/>
              </a:spcBef>
            </a:pPr>
            <a:r>
              <a:rPr lang="en-US" sz="3000">
                <a:solidFill>
                  <a:srgbClr val="2B292C"/>
                </a:solidFill>
                <a:latin typeface="Calistoga"/>
                <a:ea typeface="Calistoga"/>
                <a:cs typeface="Calistoga"/>
                <a:sym typeface="Calistoga"/>
              </a:rPr>
              <a:t>Mô phỏng WannaCry lây lan qua SMB</a:t>
            </a:r>
          </a:p>
        </p:txBody>
      </p:sp>
      <p:sp>
        <p:nvSpPr>
          <p:cNvPr name="TextBox 39" id="39"/>
          <p:cNvSpPr txBox="true"/>
          <p:nvPr/>
        </p:nvSpPr>
        <p:spPr>
          <a:xfrm rot="0">
            <a:off x="3053170" y="5515590"/>
            <a:ext cx="3677740" cy="371475"/>
          </a:xfrm>
          <a:prstGeom prst="rect">
            <a:avLst/>
          </a:prstGeom>
        </p:spPr>
        <p:txBody>
          <a:bodyPr anchor="t" rtlCol="false" tIns="0" lIns="0" bIns="0" rIns="0">
            <a:spAutoFit/>
          </a:bodyPr>
          <a:lstStyle/>
          <a:p>
            <a:pPr algn="ctr">
              <a:lnSpc>
                <a:spcPts val="2999"/>
              </a:lnSpc>
            </a:pPr>
            <a:r>
              <a:rPr lang="en-US" sz="2499" spc="23">
                <a:solidFill>
                  <a:srgbClr val="2B292C"/>
                </a:solidFill>
                <a:latin typeface="Roboto"/>
                <a:ea typeface="Roboto"/>
                <a:cs typeface="Roboto"/>
                <a:sym typeface="Roboto"/>
              </a:rPr>
              <a:t>GVHD: TS. Phan Thế Duy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689150" y="1563613"/>
            <a:ext cx="8463688" cy="2921096"/>
          </a:xfrm>
          <a:custGeom>
            <a:avLst/>
            <a:gdLst/>
            <a:ahLst/>
            <a:cxnLst/>
            <a:rect r="r" b="b" t="t" l="l"/>
            <a:pathLst>
              <a:path h="2921096" w="8463688">
                <a:moveTo>
                  <a:pt x="0" y="0"/>
                </a:moveTo>
                <a:lnTo>
                  <a:pt x="8463688" y="0"/>
                </a:lnTo>
                <a:lnTo>
                  <a:pt x="8463688" y="2921096"/>
                </a:lnTo>
                <a:lnTo>
                  <a:pt x="0" y="2921096"/>
                </a:lnTo>
                <a:lnTo>
                  <a:pt x="0" y="0"/>
                </a:lnTo>
                <a:close/>
              </a:path>
            </a:pathLst>
          </a:custGeom>
          <a:blipFill>
            <a:blip r:embed="rId3"/>
            <a:stretch>
              <a:fillRect l="0" t="0" r="0" b="0"/>
            </a:stretch>
          </a:blipFill>
        </p:spPr>
      </p:sp>
      <p:sp>
        <p:nvSpPr>
          <p:cNvPr name="Freeform 16" id="16"/>
          <p:cNvSpPr/>
          <p:nvPr/>
        </p:nvSpPr>
        <p:spPr>
          <a:xfrm flipH="false" flipV="false" rot="0">
            <a:off x="1833292" y="1563613"/>
            <a:ext cx="6306348" cy="5020067"/>
          </a:xfrm>
          <a:custGeom>
            <a:avLst/>
            <a:gdLst/>
            <a:ahLst/>
            <a:cxnLst/>
            <a:rect r="r" b="b" t="t" l="l"/>
            <a:pathLst>
              <a:path h="5020067" w="6306348">
                <a:moveTo>
                  <a:pt x="0" y="0"/>
                </a:moveTo>
                <a:lnTo>
                  <a:pt x="6306348" y="0"/>
                </a:lnTo>
                <a:lnTo>
                  <a:pt x="6306348" y="5020067"/>
                </a:lnTo>
                <a:lnTo>
                  <a:pt x="0" y="5020067"/>
                </a:lnTo>
                <a:lnTo>
                  <a:pt x="0" y="0"/>
                </a:lnTo>
                <a:close/>
              </a:path>
            </a:pathLst>
          </a:custGeom>
          <a:blipFill>
            <a:blip r:embed="rId4"/>
            <a:stretch>
              <a:fillRect l="0" t="0" r="0" b="0"/>
            </a:stretch>
          </a:blipFill>
        </p:spPr>
      </p:sp>
      <p:sp>
        <p:nvSpPr>
          <p:cNvPr name="TextBox 17" id="17"/>
          <p:cNvSpPr txBox="true"/>
          <p:nvPr/>
        </p:nvSpPr>
        <p:spPr>
          <a:xfrm rot="0">
            <a:off x="689150" y="953155"/>
            <a:ext cx="2627471"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3. Persistence</a:t>
            </a:r>
          </a:p>
        </p:txBody>
      </p:sp>
      <p:sp>
        <p:nvSpPr>
          <p:cNvPr name="TextBox 18" id="18"/>
          <p:cNvSpPr txBox="true"/>
          <p:nvPr/>
        </p:nvSpPr>
        <p:spPr>
          <a:xfrm rot="0">
            <a:off x="801300" y="6863111"/>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835743" y="1535593"/>
            <a:ext cx="8325013" cy="5234352"/>
          </a:xfrm>
          <a:custGeom>
            <a:avLst/>
            <a:gdLst/>
            <a:ahLst/>
            <a:cxnLst/>
            <a:rect r="r" b="b" t="t" l="l"/>
            <a:pathLst>
              <a:path h="5234352" w="8325013">
                <a:moveTo>
                  <a:pt x="0" y="0"/>
                </a:moveTo>
                <a:lnTo>
                  <a:pt x="8325012" y="0"/>
                </a:lnTo>
                <a:lnTo>
                  <a:pt x="8325012" y="5234351"/>
                </a:lnTo>
                <a:lnTo>
                  <a:pt x="0" y="5234351"/>
                </a:lnTo>
                <a:lnTo>
                  <a:pt x="0" y="0"/>
                </a:lnTo>
                <a:close/>
              </a:path>
            </a:pathLst>
          </a:custGeom>
          <a:blipFill>
            <a:blip r:embed="rId3"/>
            <a:stretch>
              <a:fillRect l="0" t="0" r="0" b="0"/>
            </a:stretch>
          </a:blipFill>
        </p:spPr>
      </p:sp>
      <p:sp>
        <p:nvSpPr>
          <p:cNvPr name="TextBox 16" id="16"/>
          <p:cNvSpPr txBox="true"/>
          <p:nvPr/>
        </p:nvSpPr>
        <p:spPr>
          <a:xfrm rot="0">
            <a:off x="697067" y="953155"/>
            <a:ext cx="2540437"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4. Decryption</a:t>
            </a:r>
          </a:p>
        </p:txBody>
      </p:sp>
      <p:sp>
        <p:nvSpPr>
          <p:cNvPr name="TextBox 17" id="17"/>
          <p:cNvSpPr txBox="true"/>
          <p:nvPr/>
        </p:nvSpPr>
        <p:spPr>
          <a:xfrm rot="0">
            <a:off x="731520"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971322" y="1713551"/>
            <a:ext cx="7810957" cy="4247208"/>
          </a:xfrm>
          <a:custGeom>
            <a:avLst/>
            <a:gdLst/>
            <a:ahLst/>
            <a:cxnLst/>
            <a:rect r="r" b="b" t="t" l="l"/>
            <a:pathLst>
              <a:path h="4247208" w="7810957">
                <a:moveTo>
                  <a:pt x="0" y="0"/>
                </a:moveTo>
                <a:lnTo>
                  <a:pt x="7810956" y="0"/>
                </a:lnTo>
                <a:lnTo>
                  <a:pt x="7810956" y="4247208"/>
                </a:lnTo>
                <a:lnTo>
                  <a:pt x="0" y="4247208"/>
                </a:lnTo>
                <a:lnTo>
                  <a:pt x="0" y="0"/>
                </a:lnTo>
                <a:close/>
              </a:path>
            </a:pathLst>
          </a:custGeom>
          <a:blipFill>
            <a:blip r:embed="rId3"/>
            <a:stretch>
              <a:fillRect l="0" t="0" r="0" b="0"/>
            </a:stretch>
          </a:blipFill>
        </p:spPr>
      </p:sp>
      <p:sp>
        <p:nvSpPr>
          <p:cNvPr name="Freeform 16" id="16"/>
          <p:cNvSpPr/>
          <p:nvPr/>
        </p:nvSpPr>
        <p:spPr>
          <a:xfrm flipH="false" flipV="false" rot="0">
            <a:off x="1358929" y="2880045"/>
            <a:ext cx="6975201" cy="1541729"/>
          </a:xfrm>
          <a:custGeom>
            <a:avLst/>
            <a:gdLst/>
            <a:ahLst/>
            <a:cxnLst/>
            <a:rect r="r" b="b" t="t" l="l"/>
            <a:pathLst>
              <a:path h="1541729" w="6975201">
                <a:moveTo>
                  <a:pt x="0" y="0"/>
                </a:moveTo>
                <a:lnTo>
                  <a:pt x="6975201" y="0"/>
                </a:lnTo>
                <a:lnTo>
                  <a:pt x="6975201" y="1541729"/>
                </a:lnTo>
                <a:lnTo>
                  <a:pt x="0" y="1541729"/>
                </a:lnTo>
                <a:lnTo>
                  <a:pt x="0" y="0"/>
                </a:lnTo>
                <a:close/>
              </a:path>
            </a:pathLst>
          </a:custGeom>
          <a:blipFill>
            <a:blip r:embed="rId4"/>
            <a:stretch>
              <a:fillRect l="0" t="0" r="0" b="0"/>
            </a:stretch>
          </a:blipFill>
        </p:spPr>
      </p:sp>
      <p:sp>
        <p:nvSpPr>
          <p:cNvPr name="TextBox 17" id="17"/>
          <p:cNvSpPr txBox="true"/>
          <p:nvPr/>
        </p:nvSpPr>
        <p:spPr>
          <a:xfrm rot="0">
            <a:off x="697067" y="968198"/>
            <a:ext cx="3518892"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5. Lây lan qua SMB</a:t>
            </a:r>
          </a:p>
        </p:txBody>
      </p:sp>
      <p:sp>
        <p:nvSpPr>
          <p:cNvPr name="TextBox 18" id="18"/>
          <p:cNvSpPr txBox="true"/>
          <p:nvPr/>
        </p:nvSpPr>
        <p:spPr>
          <a:xfrm rot="0">
            <a:off x="745281" y="6920543"/>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436145" y="1717835"/>
            <a:ext cx="8881310" cy="4329639"/>
          </a:xfrm>
          <a:custGeom>
            <a:avLst/>
            <a:gdLst/>
            <a:ahLst/>
            <a:cxnLst/>
            <a:rect r="r" b="b" t="t" l="l"/>
            <a:pathLst>
              <a:path h="4329639" w="8881310">
                <a:moveTo>
                  <a:pt x="0" y="0"/>
                </a:moveTo>
                <a:lnTo>
                  <a:pt x="8881310" y="0"/>
                </a:lnTo>
                <a:lnTo>
                  <a:pt x="8881310" y="4329639"/>
                </a:lnTo>
                <a:lnTo>
                  <a:pt x="0" y="4329639"/>
                </a:lnTo>
                <a:lnTo>
                  <a:pt x="0" y="0"/>
                </a:lnTo>
                <a:close/>
              </a:path>
            </a:pathLst>
          </a:custGeom>
          <a:blipFill>
            <a:blip r:embed="rId3"/>
            <a:stretch>
              <a:fillRect l="0" t="0" r="0" b="0"/>
            </a:stretch>
          </a:blipFill>
        </p:spPr>
      </p:sp>
      <p:sp>
        <p:nvSpPr>
          <p:cNvPr name="TextBox 16" id="16"/>
          <p:cNvSpPr txBox="true"/>
          <p:nvPr/>
        </p:nvSpPr>
        <p:spPr>
          <a:xfrm rot="0">
            <a:off x="579298" y="984410"/>
            <a:ext cx="4716066"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6. Xóa dữ liệu khi hết hạn</a:t>
            </a:r>
          </a:p>
        </p:txBody>
      </p:sp>
      <p:sp>
        <p:nvSpPr>
          <p:cNvPr name="TextBox 17" id="17"/>
          <p:cNvSpPr txBox="true"/>
          <p:nvPr/>
        </p:nvSpPr>
        <p:spPr>
          <a:xfrm rot="0">
            <a:off x="745281" y="6920543"/>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69620" y="228600"/>
            <a:ext cx="7986264" cy="96774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IV. Phương pháp phát hiện và ngăn chặn</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31564" y="1243965"/>
            <a:ext cx="8304404" cy="19050"/>
          </a:xfrm>
          <a:prstGeom prst="line">
            <a:avLst/>
          </a:prstGeom>
          <a:ln cap="flat" w="38100">
            <a:solidFill>
              <a:srgbClr val="0070C0"/>
            </a:solidFill>
            <a:prstDash val="solid"/>
            <a:headEnd type="none" len="sm" w="sm"/>
            <a:tailEnd type="none" len="sm" w="sm"/>
          </a:ln>
        </p:spPr>
      </p:sp>
      <p:sp>
        <p:nvSpPr>
          <p:cNvPr name="TextBox 15" id="15"/>
          <p:cNvSpPr txBox="true"/>
          <p:nvPr/>
        </p:nvSpPr>
        <p:spPr>
          <a:xfrm rot="0">
            <a:off x="579298" y="1464380"/>
            <a:ext cx="2172534" cy="419100"/>
          </a:xfrm>
          <a:prstGeom prst="rect">
            <a:avLst/>
          </a:prstGeom>
        </p:spPr>
        <p:txBody>
          <a:bodyPr anchor="t" rtlCol="false" tIns="0" lIns="0" bIns="0" rIns="0">
            <a:spAutoFit/>
          </a:bodyPr>
          <a:lstStyle/>
          <a:p>
            <a:pPr algn="ctr" marL="603613" indent="-301806" lvl="1">
              <a:lnSpc>
                <a:spcPts val="3354"/>
              </a:lnSpc>
              <a:spcBef>
                <a:spcPct val="0"/>
              </a:spcBef>
              <a:buAutoNum type="arabicPeriod" startAt="1"/>
            </a:pPr>
            <a:r>
              <a:rPr lang="en-US" sz="2795" spc="26">
                <a:solidFill>
                  <a:srgbClr val="000000"/>
                </a:solidFill>
                <a:latin typeface="Calistoga"/>
                <a:ea typeface="Calistoga"/>
                <a:cs typeface="Calistoga"/>
                <a:sym typeface="Calistoga"/>
              </a:rPr>
              <a:t>Phát hiện</a:t>
            </a:r>
          </a:p>
        </p:txBody>
      </p:sp>
      <p:sp>
        <p:nvSpPr>
          <p:cNvPr name="TextBox 16" id="16"/>
          <p:cNvSpPr txBox="true"/>
          <p:nvPr/>
        </p:nvSpPr>
        <p:spPr>
          <a:xfrm rot="0">
            <a:off x="782974" y="6888719"/>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14</a:t>
            </a:r>
          </a:p>
        </p:txBody>
      </p:sp>
      <p:sp>
        <p:nvSpPr>
          <p:cNvPr name="TextBox 17" id="17"/>
          <p:cNvSpPr txBox="true"/>
          <p:nvPr/>
        </p:nvSpPr>
        <p:spPr>
          <a:xfrm rot="0">
            <a:off x="557681" y="2836036"/>
            <a:ext cx="8612599" cy="840265"/>
          </a:xfrm>
          <a:prstGeom prst="rect">
            <a:avLst/>
          </a:prstGeom>
        </p:spPr>
        <p:txBody>
          <a:bodyPr anchor="t" rtlCol="false" tIns="0" lIns="0" bIns="0" rIns="0">
            <a:spAutoFit/>
          </a:bodyPr>
          <a:lstStyle/>
          <a:p>
            <a:pPr algn="l" marL="474076" indent="-237038" lvl="1">
              <a:lnSpc>
                <a:spcPts val="3293"/>
              </a:lnSpc>
              <a:buFont typeface="Arial"/>
              <a:buChar char="•"/>
            </a:pPr>
            <a:r>
              <a:rPr lang="en-US" sz="2195" spc="19">
                <a:solidFill>
                  <a:srgbClr val="000000"/>
                </a:solidFill>
                <a:latin typeface="Arial"/>
                <a:ea typeface="Arial"/>
                <a:cs typeface="Arial"/>
                <a:sym typeface="Arial"/>
              </a:rPr>
              <a:t>Phát hiện hành vi tạo file .exe nhằm phát tán worm trong các thư mục AppData, Temp, Public ... </a:t>
            </a:r>
          </a:p>
        </p:txBody>
      </p:sp>
      <p:sp>
        <p:nvSpPr>
          <p:cNvPr name="TextBox 18" id="18"/>
          <p:cNvSpPr txBox="true"/>
          <p:nvPr/>
        </p:nvSpPr>
        <p:spPr>
          <a:xfrm rot="0">
            <a:off x="579298" y="3860933"/>
            <a:ext cx="8658466" cy="840265"/>
          </a:xfrm>
          <a:prstGeom prst="rect">
            <a:avLst/>
          </a:prstGeom>
        </p:spPr>
        <p:txBody>
          <a:bodyPr anchor="t" rtlCol="false" tIns="0" lIns="0" bIns="0" rIns="0">
            <a:spAutoFit/>
          </a:bodyPr>
          <a:lstStyle/>
          <a:p>
            <a:pPr algn="l" marL="474076" indent="-237038" lvl="1">
              <a:lnSpc>
                <a:spcPts val="3293"/>
              </a:lnSpc>
              <a:buFont typeface="Arial"/>
              <a:buChar char="•"/>
            </a:pPr>
            <a:r>
              <a:rPr lang="en-US" sz="2195" spc="19">
                <a:solidFill>
                  <a:srgbClr val="000000"/>
                </a:solidFill>
                <a:latin typeface="Arial"/>
                <a:ea typeface="Arial"/>
                <a:cs typeface="Arial"/>
                <a:sym typeface="Arial"/>
              </a:rPr>
              <a:t>Giám sát kết nối SMB: cảnh báo nếu thấy nhiều kết nối đến port 445 </a:t>
            </a:r>
          </a:p>
        </p:txBody>
      </p:sp>
      <p:sp>
        <p:nvSpPr>
          <p:cNvPr name="TextBox 19" id="19"/>
          <p:cNvSpPr txBox="true"/>
          <p:nvPr/>
        </p:nvSpPr>
        <p:spPr>
          <a:xfrm rot="0">
            <a:off x="579298" y="4738347"/>
            <a:ext cx="8658466" cy="840265"/>
          </a:xfrm>
          <a:prstGeom prst="rect">
            <a:avLst/>
          </a:prstGeom>
        </p:spPr>
        <p:txBody>
          <a:bodyPr anchor="t" rtlCol="false" tIns="0" lIns="0" bIns="0" rIns="0">
            <a:spAutoFit/>
          </a:bodyPr>
          <a:lstStyle/>
          <a:p>
            <a:pPr algn="l" marL="474076" indent="-237038" lvl="1">
              <a:lnSpc>
                <a:spcPts val="3293"/>
              </a:lnSpc>
              <a:buFont typeface="Arial"/>
              <a:buChar char="•"/>
            </a:pPr>
            <a:r>
              <a:rPr lang="en-US" sz="2195" spc="19">
                <a:solidFill>
                  <a:srgbClr val="000000"/>
                </a:solidFill>
                <a:latin typeface="Arial"/>
                <a:ea typeface="Arial"/>
                <a:cs typeface="Arial"/>
                <a:sym typeface="Arial"/>
              </a:rPr>
              <a:t>Kiểm tra Registry thường xuyên, cảnh báo khi phát hiện có thay đổi</a:t>
            </a:r>
          </a:p>
        </p:txBody>
      </p:sp>
      <p:sp>
        <p:nvSpPr>
          <p:cNvPr name="TextBox 20" id="20"/>
          <p:cNvSpPr txBox="true"/>
          <p:nvPr/>
        </p:nvSpPr>
        <p:spPr>
          <a:xfrm rot="0">
            <a:off x="548156" y="5654812"/>
            <a:ext cx="8658466" cy="840265"/>
          </a:xfrm>
          <a:prstGeom prst="rect">
            <a:avLst/>
          </a:prstGeom>
        </p:spPr>
        <p:txBody>
          <a:bodyPr anchor="t" rtlCol="false" tIns="0" lIns="0" bIns="0" rIns="0">
            <a:spAutoFit/>
          </a:bodyPr>
          <a:lstStyle/>
          <a:p>
            <a:pPr algn="l" marL="474076" indent="-237038" lvl="1">
              <a:lnSpc>
                <a:spcPts val="3293"/>
              </a:lnSpc>
              <a:buFont typeface="Arial"/>
              <a:buChar char="•"/>
            </a:pPr>
            <a:r>
              <a:rPr lang="en-US" sz="2195" spc="19">
                <a:solidFill>
                  <a:srgbClr val="000000"/>
                </a:solidFill>
                <a:latin typeface="Arial"/>
                <a:ea typeface="Arial"/>
                <a:cs typeface="Arial"/>
                <a:sym typeface="Arial"/>
              </a:rPr>
              <a:t>Liệt kê và giám sát danh sách các process đang chạy, nếu thấy có process mới xuất hiện không nằm trong white list thì cảnh báo</a:t>
            </a:r>
          </a:p>
        </p:txBody>
      </p:sp>
      <p:sp>
        <p:nvSpPr>
          <p:cNvPr name="TextBox 21" id="21"/>
          <p:cNvSpPr txBox="true"/>
          <p:nvPr/>
        </p:nvSpPr>
        <p:spPr>
          <a:xfrm rot="0">
            <a:off x="548156" y="1949151"/>
            <a:ext cx="8689608" cy="840265"/>
          </a:xfrm>
          <a:prstGeom prst="rect">
            <a:avLst/>
          </a:prstGeom>
        </p:spPr>
        <p:txBody>
          <a:bodyPr anchor="t" rtlCol="false" tIns="0" lIns="0" bIns="0" rIns="0">
            <a:spAutoFit/>
          </a:bodyPr>
          <a:lstStyle/>
          <a:p>
            <a:pPr algn="l" marL="474076" indent="-237038" lvl="1">
              <a:lnSpc>
                <a:spcPts val="3293"/>
              </a:lnSpc>
              <a:buFont typeface="Arial"/>
              <a:buChar char="•"/>
            </a:pPr>
            <a:r>
              <a:rPr lang="en-US" sz="2195" spc="19">
                <a:solidFill>
                  <a:srgbClr val="000000"/>
                </a:solidFill>
                <a:latin typeface="Arial"/>
                <a:ea typeface="Arial"/>
                <a:cs typeface="Arial"/>
                <a:sym typeface="Arial"/>
              </a:rPr>
              <a:t>Giám sát sửa đổi tệp hàng loạt (hoạt động ransomware tiềm năng).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80" y="6857083"/>
            <a:ext cx="9268244" cy="523796"/>
            <a:chOff x="0" y="0"/>
            <a:chExt cx="12357659" cy="698394"/>
          </a:xfrm>
        </p:grpSpPr>
        <p:sp>
          <p:nvSpPr>
            <p:cNvPr name="Freeform 3" id="3"/>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4" id="4"/>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5" id="5"/>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6" id="6"/>
          <p:cNvGrpSpPr/>
          <p:nvPr/>
        </p:nvGrpSpPr>
        <p:grpSpPr>
          <a:xfrm rot="0">
            <a:off x="579298" y="6914214"/>
            <a:ext cx="599618" cy="407759"/>
            <a:chOff x="0" y="0"/>
            <a:chExt cx="799491" cy="543679"/>
          </a:xfrm>
        </p:grpSpPr>
        <p:sp>
          <p:nvSpPr>
            <p:cNvPr name="Freeform 7" id="7"/>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8" id="8"/>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9" id="9"/>
          <p:cNvGrpSpPr/>
          <p:nvPr/>
        </p:nvGrpSpPr>
        <p:grpSpPr>
          <a:xfrm rot="0">
            <a:off x="9160755" y="6857083"/>
            <a:ext cx="599618" cy="460147"/>
            <a:chOff x="0" y="0"/>
            <a:chExt cx="799491" cy="613530"/>
          </a:xfrm>
        </p:grpSpPr>
        <p:sp>
          <p:nvSpPr>
            <p:cNvPr name="Freeform 10" id="10"/>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1" id="11"/>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2" id="12"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3" id="13"/>
          <p:cNvSpPr/>
          <p:nvPr/>
        </p:nvSpPr>
        <p:spPr>
          <a:xfrm flipV="true">
            <a:off x="731564" y="1243965"/>
            <a:ext cx="8304404" cy="19050"/>
          </a:xfrm>
          <a:prstGeom prst="line">
            <a:avLst/>
          </a:prstGeom>
          <a:ln cap="flat" w="38100">
            <a:solidFill>
              <a:srgbClr val="0070C0"/>
            </a:solidFill>
            <a:prstDash val="solid"/>
            <a:headEnd type="none" len="sm" w="sm"/>
            <a:tailEnd type="none" len="sm" w="sm"/>
          </a:ln>
        </p:spPr>
      </p:sp>
      <p:sp>
        <p:nvSpPr>
          <p:cNvPr name="TextBox 14" id="14"/>
          <p:cNvSpPr txBox="true"/>
          <p:nvPr/>
        </p:nvSpPr>
        <p:spPr>
          <a:xfrm rot="0">
            <a:off x="769620" y="228600"/>
            <a:ext cx="7448036" cy="96774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IV. Phương pháp phát hiện và ngăn chặn</a:t>
            </a:r>
          </a:p>
        </p:txBody>
      </p:sp>
      <p:sp>
        <p:nvSpPr>
          <p:cNvPr name="TextBox 15" id="15"/>
          <p:cNvSpPr txBox="true"/>
          <p:nvPr/>
        </p:nvSpPr>
        <p:spPr>
          <a:xfrm rot="0">
            <a:off x="586208" y="1416486"/>
            <a:ext cx="2257425" cy="476250"/>
          </a:xfrm>
          <a:prstGeom prst="rect">
            <a:avLst/>
          </a:prstGeom>
        </p:spPr>
        <p:txBody>
          <a:bodyPr anchor="t" rtlCol="false" tIns="0" lIns="0" bIns="0" rIns="0">
            <a:spAutoFit/>
          </a:bodyPr>
          <a:lstStyle/>
          <a:p>
            <a:pPr algn="ctr">
              <a:lnSpc>
                <a:spcPts val="3354"/>
              </a:lnSpc>
              <a:spcBef>
                <a:spcPct val="0"/>
              </a:spcBef>
            </a:pPr>
            <a:r>
              <a:rPr lang="en-US" b="true" sz="2795" spc="26">
                <a:solidFill>
                  <a:srgbClr val="000000"/>
                </a:solidFill>
                <a:latin typeface="Arial Bold"/>
                <a:ea typeface="Arial Bold"/>
                <a:cs typeface="Arial Bold"/>
                <a:sym typeface="Arial Bold"/>
              </a:rPr>
              <a:t>2. Ngăn chặn</a:t>
            </a:r>
          </a:p>
        </p:txBody>
      </p:sp>
      <p:sp>
        <p:nvSpPr>
          <p:cNvPr name="TextBox 16" id="16"/>
          <p:cNvSpPr txBox="true"/>
          <p:nvPr/>
        </p:nvSpPr>
        <p:spPr>
          <a:xfrm rot="0">
            <a:off x="668362" y="3749936"/>
            <a:ext cx="6948379" cy="419100"/>
          </a:xfrm>
          <a:prstGeom prst="rect">
            <a:avLst/>
          </a:prstGeom>
        </p:spPr>
        <p:txBody>
          <a:bodyPr anchor="t" rtlCol="false" tIns="0" lIns="0" bIns="0" rIns="0">
            <a:spAutoFit/>
          </a:bodyPr>
          <a:lstStyle/>
          <a:p>
            <a:pPr algn="l" marL="538844" indent="-269422" lvl="1">
              <a:lnSpc>
                <a:spcPts val="2994"/>
              </a:lnSpc>
              <a:buFont typeface="Arial"/>
              <a:buChar char="•"/>
            </a:pPr>
            <a:r>
              <a:rPr lang="en-US" sz="2495" spc="23">
                <a:solidFill>
                  <a:srgbClr val="000000"/>
                </a:solidFill>
                <a:latin typeface="Arial"/>
                <a:ea typeface="Arial"/>
                <a:cs typeface="Arial"/>
                <a:sym typeface="Arial"/>
              </a:rPr>
              <a:t>Bật UAC để hạn chế quyền thực thi tự động </a:t>
            </a:r>
          </a:p>
        </p:txBody>
      </p:sp>
      <p:sp>
        <p:nvSpPr>
          <p:cNvPr name="TextBox 17" id="17"/>
          <p:cNvSpPr txBox="true"/>
          <p:nvPr/>
        </p:nvSpPr>
        <p:spPr>
          <a:xfrm rot="0">
            <a:off x="668362" y="2867025"/>
            <a:ext cx="8792203" cy="790575"/>
          </a:xfrm>
          <a:prstGeom prst="rect">
            <a:avLst/>
          </a:prstGeom>
        </p:spPr>
        <p:txBody>
          <a:bodyPr anchor="t" rtlCol="false" tIns="0" lIns="0" bIns="0" rIns="0">
            <a:spAutoFit/>
          </a:bodyPr>
          <a:lstStyle/>
          <a:p>
            <a:pPr algn="l" marL="538844" indent="-269422" lvl="1">
              <a:lnSpc>
                <a:spcPts val="2994"/>
              </a:lnSpc>
              <a:buFont typeface="Arial"/>
              <a:buChar char="•"/>
            </a:pPr>
            <a:r>
              <a:rPr lang="en-US" sz="2495" spc="23">
                <a:solidFill>
                  <a:srgbClr val="000000"/>
                </a:solidFill>
                <a:latin typeface="Arial"/>
                <a:ea typeface="Arial"/>
                <a:cs typeface="Arial"/>
                <a:sym typeface="Arial"/>
              </a:rPr>
              <a:t>Không nhấn vào liên kết lạ hay thực thi file từ nguồn không tin cậy </a:t>
            </a:r>
          </a:p>
        </p:txBody>
      </p:sp>
      <p:sp>
        <p:nvSpPr>
          <p:cNvPr name="TextBox 18" id="18"/>
          <p:cNvSpPr txBox="true"/>
          <p:nvPr/>
        </p:nvSpPr>
        <p:spPr>
          <a:xfrm rot="0">
            <a:off x="668362" y="2170331"/>
            <a:ext cx="8160078" cy="419100"/>
          </a:xfrm>
          <a:prstGeom prst="rect">
            <a:avLst/>
          </a:prstGeom>
        </p:spPr>
        <p:txBody>
          <a:bodyPr anchor="t" rtlCol="false" tIns="0" lIns="0" bIns="0" rIns="0">
            <a:spAutoFit/>
          </a:bodyPr>
          <a:lstStyle/>
          <a:p>
            <a:pPr algn="l" marL="538844" indent="-269422" lvl="1">
              <a:lnSpc>
                <a:spcPts val="2994"/>
              </a:lnSpc>
              <a:buFont typeface="Arial"/>
              <a:buChar char="•"/>
            </a:pPr>
            <a:r>
              <a:rPr lang="en-US" sz="2495" spc="23">
                <a:solidFill>
                  <a:srgbClr val="000000"/>
                </a:solidFill>
                <a:latin typeface="Arial"/>
                <a:ea typeface="Arial"/>
                <a:cs typeface="Arial"/>
                <a:sym typeface="Arial"/>
              </a:rPr>
              <a:t>Cập nhật hệ điều hành đầy đủ và thường xuyên</a:t>
            </a:r>
          </a:p>
        </p:txBody>
      </p:sp>
      <p:sp>
        <p:nvSpPr>
          <p:cNvPr name="TextBox 19" id="19"/>
          <p:cNvSpPr txBox="true"/>
          <p:nvPr/>
        </p:nvSpPr>
        <p:spPr>
          <a:xfrm rot="0">
            <a:off x="731520"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15</a:t>
            </a:r>
          </a:p>
        </p:txBody>
      </p:sp>
      <p:sp>
        <p:nvSpPr>
          <p:cNvPr name="TextBox 20" id="20"/>
          <p:cNvSpPr txBox="true"/>
          <p:nvPr/>
        </p:nvSpPr>
        <p:spPr>
          <a:xfrm rot="0">
            <a:off x="668362" y="4530810"/>
            <a:ext cx="8676942" cy="790575"/>
          </a:xfrm>
          <a:prstGeom prst="rect">
            <a:avLst/>
          </a:prstGeom>
        </p:spPr>
        <p:txBody>
          <a:bodyPr anchor="t" rtlCol="false" tIns="0" lIns="0" bIns="0" rIns="0">
            <a:spAutoFit/>
          </a:bodyPr>
          <a:lstStyle/>
          <a:p>
            <a:pPr algn="l" marL="538844" indent="-269422" lvl="1">
              <a:lnSpc>
                <a:spcPts val="2994"/>
              </a:lnSpc>
              <a:buFont typeface="Arial"/>
              <a:buChar char="•"/>
            </a:pPr>
            <a:r>
              <a:rPr lang="en-US" sz="2495" spc="23">
                <a:solidFill>
                  <a:srgbClr val="000000"/>
                </a:solidFill>
                <a:latin typeface="Arial"/>
                <a:ea typeface="Arial"/>
                <a:cs typeface="Arial"/>
                <a:sym typeface="Arial"/>
              </a:rPr>
              <a:t> EDR/HIPS: Công cụ giám sát hành vi tiến trình và dừng nếu nghi ngờ</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7633" y="24003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V. Kết luận</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1749711" y="1050017"/>
            <a:ext cx="6350807" cy="5619502"/>
          </a:xfrm>
          <a:custGeom>
            <a:avLst/>
            <a:gdLst/>
            <a:ahLst/>
            <a:cxnLst/>
            <a:rect r="r" b="b" t="t" l="l"/>
            <a:pathLst>
              <a:path h="5619502" w="6350807">
                <a:moveTo>
                  <a:pt x="0" y="0"/>
                </a:moveTo>
                <a:lnTo>
                  <a:pt x="6350807" y="0"/>
                </a:lnTo>
                <a:lnTo>
                  <a:pt x="6350807" y="5619502"/>
                </a:lnTo>
                <a:lnTo>
                  <a:pt x="0" y="5619502"/>
                </a:lnTo>
                <a:lnTo>
                  <a:pt x="0" y="0"/>
                </a:lnTo>
                <a:close/>
              </a:path>
            </a:pathLst>
          </a:custGeom>
          <a:blipFill>
            <a:blip r:embed="rId3"/>
            <a:stretch>
              <a:fillRect l="0" t="0" r="0" b="0"/>
            </a:stretch>
          </a:blipFill>
        </p:spPr>
      </p:sp>
      <p:sp>
        <p:nvSpPr>
          <p:cNvPr name="TextBox 16" id="16"/>
          <p:cNvSpPr txBox="true"/>
          <p:nvPr/>
        </p:nvSpPr>
        <p:spPr>
          <a:xfrm rot="0">
            <a:off x="732184"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15174" y="5283642"/>
            <a:ext cx="3923251" cy="979746"/>
            <a:chOff x="0" y="0"/>
            <a:chExt cx="5231001" cy="1306328"/>
          </a:xfrm>
        </p:grpSpPr>
        <p:sp>
          <p:nvSpPr>
            <p:cNvPr name="Freeform 3" id="3"/>
            <p:cNvSpPr/>
            <p:nvPr/>
          </p:nvSpPr>
          <p:spPr>
            <a:xfrm flipH="false" flipV="false" rot="0">
              <a:off x="8117" y="10033"/>
              <a:ext cx="5214796" cy="1286197"/>
            </a:xfrm>
            <a:custGeom>
              <a:avLst/>
              <a:gdLst/>
              <a:ahLst/>
              <a:cxnLst/>
              <a:rect r="r" b="b" t="t" l="l"/>
              <a:pathLst>
                <a:path h="1286197" w="5214796">
                  <a:moveTo>
                    <a:pt x="0" y="0"/>
                  </a:moveTo>
                  <a:lnTo>
                    <a:pt x="5214796" y="0"/>
                  </a:lnTo>
                  <a:lnTo>
                    <a:pt x="5214796" y="1286197"/>
                  </a:lnTo>
                  <a:lnTo>
                    <a:pt x="0" y="1286197"/>
                  </a:lnTo>
                  <a:close/>
                </a:path>
              </a:pathLst>
            </a:custGeom>
            <a:solidFill>
              <a:srgbClr val="000000">
                <a:alpha val="24706"/>
              </a:srgbClr>
            </a:solidFill>
          </p:spPr>
        </p:sp>
        <p:sp>
          <p:nvSpPr>
            <p:cNvPr name="Freeform 4" id="4"/>
            <p:cNvSpPr/>
            <p:nvPr/>
          </p:nvSpPr>
          <p:spPr>
            <a:xfrm flipH="false" flipV="false" rot="0">
              <a:off x="0" y="0"/>
              <a:ext cx="5231033" cy="1306263"/>
            </a:xfrm>
            <a:custGeom>
              <a:avLst/>
              <a:gdLst/>
              <a:ahLst/>
              <a:cxnLst/>
              <a:rect r="r" b="b" t="t" l="l"/>
              <a:pathLst>
                <a:path h="1306263" w="5231033">
                  <a:moveTo>
                    <a:pt x="8117" y="0"/>
                  </a:moveTo>
                  <a:lnTo>
                    <a:pt x="5222913" y="0"/>
                  </a:lnTo>
                  <a:cubicBezTo>
                    <a:pt x="5227372" y="0"/>
                    <a:pt x="5231033" y="4522"/>
                    <a:pt x="5231033" y="10033"/>
                  </a:cubicBezTo>
                  <a:lnTo>
                    <a:pt x="5231033" y="1296230"/>
                  </a:lnTo>
                  <a:cubicBezTo>
                    <a:pt x="5231033" y="1301741"/>
                    <a:pt x="5227372" y="1306263"/>
                    <a:pt x="5222913" y="1306263"/>
                  </a:cubicBezTo>
                  <a:lnTo>
                    <a:pt x="8117" y="1306263"/>
                  </a:lnTo>
                  <a:cubicBezTo>
                    <a:pt x="3658" y="1306263"/>
                    <a:pt x="0" y="1301741"/>
                    <a:pt x="0" y="1296230"/>
                  </a:cubicBezTo>
                  <a:lnTo>
                    <a:pt x="0" y="10033"/>
                  </a:lnTo>
                  <a:cubicBezTo>
                    <a:pt x="0" y="4522"/>
                    <a:pt x="3658" y="0"/>
                    <a:pt x="8117" y="0"/>
                  </a:cubicBezTo>
                  <a:moveTo>
                    <a:pt x="8117" y="20066"/>
                  </a:moveTo>
                  <a:lnTo>
                    <a:pt x="8117" y="10033"/>
                  </a:lnTo>
                  <a:lnTo>
                    <a:pt x="16234" y="10033"/>
                  </a:lnTo>
                  <a:lnTo>
                    <a:pt x="16234" y="1296230"/>
                  </a:lnTo>
                  <a:lnTo>
                    <a:pt x="8117" y="1296230"/>
                  </a:lnTo>
                  <a:lnTo>
                    <a:pt x="8117" y="1286197"/>
                  </a:lnTo>
                  <a:lnTo>
                    <a:pt x="5222913" y="1286197"/>
                  </a:lnTo>
                  <a:lnTo>
                    <a:pt x="5222913" y="1296230"/>
                  </a:lnTo>
                  <a:lnTo>
                    <a:pt x="5214796" y="1296230"/>
                  </a:lnTo>
                  <a:lnTo>
                    <a:pt x="5214796" y="10033"/>
                  </a:lnTo>
                  <a:lnTo>
                    <a:pt x="5222913" y="10033"/>
                  </a:lnTo>
                  <a:lnTo>
                    <a:pt x="5222913" y="20066"/>
                  </a:lnTo>
                  <a:lnTo>
                    <a:pt x="8117" y="20066"/>
                  </a:lnTo>
                  <a:close/>
                </a:path>
              </a:pathLst>
            </a:custGeom>
            <a:solidFill>
              <a:srgbClr val="4472C4"/>
            </a:solidFill>
          </p:spPr>
        </p:sp>
        <p:sp>
          <p:nvSpPr>
            <p:cNvPr name="TextBox 5" id="5"/>
            <p:cNvSpPr txBox="true"/>
            <p:nvPr/>
          </p:nvSpPr>
          <p:spPr>
            <a:xfrm>
              <a:off x="0" y="-38100"/>
              <a:ext cx="5231001" cy="1344428"/>
            </a:xfrm>
            <a:prstGeom prst="rect">
              <a:avLst/>
            </a:prstGeom>
          </p:spPr>
          <p:txBody>
            <a:bodyPr anchor="b" rtlCol="false" tIns="50800" lIns="50800" bIns="50800" rIns="50800"/>
            <a:lstStyle/>
            <a:p>
              <a:pPr algn="ctr">
                <a:lnSpc>
                  <a:spcPts val="5299"/>
                </a:lnSpc>
              </a:pPr>
              <a:r>
                <a:rPr lang="en-US" sz="4906" b="true">
                  <a:solidFill>
                    <a:srgbClr val="FFFFFF"/>
                  </a:solidFill>
                  <a:latin typeface="Arial Bold"/>
                  <a:ea typeface="Arial Bold"/>
                  <a:cs typeface="Arial Bold"/>
                  <a:sym typeface="Arial Bold"/>
                </a:rPr>
                <a:t>Xin cảm ơn</a:t>
              </a:r>
            </a:p>
          </p:txBody>
        </p:sp>
      </p:grpSp>
      <p:sp>
        <p:nvSpPr>
          <p:cNvPr name="AutoShape 6" id="6"/>
          <p:cNvSpPr/>
          <p:nvPr/>
        </p:nvSpPr>
        <p:spPr>
          <a:xfrm rot="-3117817">
            <a:off x="1013213" y="4411738"/>
            <a:ext cx="10993" cy="0"/>
          </a:xfrm>
          <a:prstGeom prst="line">
            <a:avLst/>
          </a:prstGeom>
          <a:ln cap="rnd" w="9525">
            <a:solidFill>
              <a:srgbClr val="4472C4"/>
            </a:solidFill>
            <a:prstDash val="solid"/>
            <a:headEnd type="none" len="sm" w="sm"/>
            <a:tailEnd type="none" len="sm" w="sm"/>
          </a:ln>
        </p:spPr>
      </p:sp>
      <p:sp>
        <p:nvSpPr>
          <p:cNvPr name="Freeform 7" id="7" descr="A close up of a logo  Description generated with very high confidence"/>
          <p:cNvSpPr/>
          <p:nvPr/>
        </p:nvSpPr>
        <p:spPr>
          <a:xfrm flipH="false" flipV="false" rot="0">
            <a:off x="910465" y="-36694"/>
            <a:ext cx="1013219" cy="1146422"/>
          </a:xfrm>
          <a:custGeom>
            <a:avLst/>
            <a:gdLst/>
            <a:ahLst/>
            <a:cxnLst/>
            <a:rect r="r" b="b" t="t" l="l"/>
            <a:pathLst>
              <a:path h="1146422" w="1013219">
                <a:moveTo>
                  <a:pt x="0" y="0"/>
                </a:moveTo>
                <a:lnTo>
                  <a:pt x="1013219" y="0"/>
                </a:lnTo>
                <a:lnTo>
                  <a:pt x="1013219" y="1146422"/>
                </a:lnTo>
                <a:lnTo>
                  <a:pt x="0" y="1146422"/>
                </a:lnTo>
                <a:lnTo>
                  <a:pt x="0" y="0"/>
                </a:lnTo>
                <a:close/>
              </a:path>
            </a:pathLst>
          </a:custGeom>
          <a:blipFill>
            <a:blip r:embed="rId2"/>
            <a:stretch>
              <a:fillRect l="0" t="0" r="-307686" b="0"/>
            </a:stretch>
          </a:blipFill>
        </p:spPr>
      </p:sp>
      <p:sp>
        <p:nvSpPr>
          <p:cNvPr name="TextBox 8" id="8"/>
          <p:cNvSpPr txBox="true"/>
          <p:nvPr/>
        </p:nvSpPr>
        <p:spPr>
          <a:xfrm rot="0">
            <a:off x="2418575" y="189903"/>
            <a:ext cx="4748962" cy="645605"/>
          </a:xfrm>
          <a:prstGeom prst="rect">
            <a:avLst/>
          </a:prstGeom>
        </p:spPr>
        <p:txBody>
          <a:bodyPr anchor="t" rtlCol="false" tIns="0" lIns="0" bIns="0" rIns="0">
            <a:spAutoFit/>
          </a:bodyPr>
          <a:lstStyle/>
          <a:p>
            <a:pPr algn="l">
              <a:lnSpc>
                <a:spcPts val="2304"/>
              </a:lnSpc>
            </a:pPr>
            <a:r>
              <a:rPr lang="en-US" sz="1920" b="true">
                <a:solidFill>
                  <a:srgbClr val="262626"/>
                </a:solidFill>
                <a:latin typeface="Arial Bold"/>
                <a:ea typeface="Arial Bold"/>
                <a:cs typeface="Arial Bold"/>
                <a:sym typeface="Arial Bold"/>
              </a:rPr>
              <a:t>Trường ĐH Công nghệ Thông tin</a:t>
            </a:r>
          </a:p>
          <a:p>
            <a:pPr algn="l">
              <a:lnSpc>
                <a:spcPts val="2304"/>
              </a:lnSpc>
            </a:pPr>
            <a:r>
              <a:rPr lang="en-US" sz="1920" b="true">
                <a:solidFill>
                  <a:srgbClr val="262626"/>
                </a:solidFill>
                <a:latin typeface="Arial Bold"/>
                <a:ea typeface="Arial Bold"/>
                <a:cs typeface="Arial Bold"/>
                <a:sym typeface="Arial Bold"/>
              </a:rPr>
              <a:t>Đại Học Quốc Gia TP. HCM</a:t>
            </a:r>
          </a:p>
        </p:txBody>
      </p:sp>
      <p:sp>
        <p:nvSpPr>
          <p:cNvPr name="Freeform 9" id="9"/>
          <p:cNvSpPr/>
          <p:nvPr/>
        </p:nvSpPr>
        <p:spPr>
          <a:xfrm flipH="false" flipV="false" rot="0">
            <a:off x="910465" y="1871299"/>
            <a:ext cx="7314210" cy="3137833"/>
          </a:xfrm>
          <a:custGeom>
            <a:avLst/>
            <a:gdLst/>
            <a:ahLst/>
            <a:cxnLst/>
            <a:rect r="r" b="b" t="t" l="l"/>
            <a:pathLst>
              <a:path h="3137833" w="7314210">
                <a:moveTo>
                  <a:pt x="0" y="0"/>
                </a:moveTo>
                <a:lnTo>
                  <a:pt x="7314210" y="0"/>
                </a:lnTo>
                <a:lnTo>
                  <a:pt x="7314210" y="3137833"/>
                </a:lnTo>
                <a:lnTo>
                  <a:pt x="0" y="3137833"/>
                </a:lnTo>
                <a:lnTo>
                  <a:pt x="0" y="0"/>
                </a:lnTo>
                <a:close/>
              </a:path>
            </a:pathLst>
          </a:custGeom>
          <a:blipFill>
            <a:blip r:embed="rId3"/>
            <a:stretch>
              <a:fillRect l="0" t="0" r="-13630" b="0"/>
            </a:stretch>
          </a:blipFill>
        </p:spPr>
      </p:sp>
      <p:sp>
        <p:nvSpPr>
          <p:cNvPr name="Freeform 10" id="10" descr="See the source image"/>
          <p:cNvSpPr/>
          <p:nvPr/>
        </p:nvSpPr>
        <p:spPr>
          <a:xfrm flipH="false" flipV="false" rot="0">
            <a:off x="6735405" y="191808"/>
            <a:ext cx="1941839" cy="689420"/>
          </a:xfrm>
          <a:custGeom>
            <a:avLst/>
            <a:gdLst/>
            <a:ahLst/>
            <a:cxnLst/>
            <a:rect r="r" b="b" t="t" l="l"/>
            <a:pathLst>
              <a:path h="689420" w="1941839">
                <a:moveTo>
                  <a:pt x="0" y="0"/>
                </a:moveTo>
                <a:lnTo>
                  <a:pt x="1941839" y="0"/>
                </a:lnTo>
                <a:lnTo>
                  <a:pt x="1941839" y="689420"/>
                </a:lnTo>
                <a:lnTo>
                  <a:pt x="0" y="689420"/>
                </a:lnTo>
                <a:lnTo>
                  <a:pt x="0" y="0"/>
                </a:lnTo>
                <a:close/>
              </a:path>
            </a:pathLst>
          </a:custGeom>
          <a:blipFill>
            <a:blip r:embed="rId4"/>
            <a:stretch>
              <a:fillRect l="0" t="0" r="-21" b="0"/>
            </a:stretch>
          </a:blipFill>
        </p:spPr>
      </p:sp>
      <p:sp>
        <p:nvSpPr>
          <p:cNvPr name="TextBox 11" id="11"/>
          <p:cNvSpPr txBox="true"/>
          <p:nvPr/>
        </p:nvSpPr>
        <p:spPr>
          <a:xfrm rot="0">
            <a:off x="9216264" y="6834734"/>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7633" y="90977"/>
            <a:ext cx="8578797" cy="515493"/>
          </a:xfrm>
          <a:prstGeom prst="rect">
            <a:avLst/>
          </a:prstGeom>
        </p:spPr>
        <p:txBody>
          <a:bodyPr anchor="t" rtlCol="false" tIns="0" lIns="0" bIns="0" rIns="0">
            <a:spAutoFit/>
          </a:bodyPr>
          <a:lstStyle/>
          <a:p>
            <a:pPr algn="l">
              <a:lnSpc>
                <a:spcPts val="3456"/>
              </a:lnSpc>
            </a:pPr>
            <a:r>
              <a:rPr lang="en-US" sz="3200" b="true">
                <a:solidFill>
                  <a:srgbClr val="2E75B6"/>
                </a:solidFill>
                <a:latin typeface="Arial Bold"/>
                <a:ea typeface="Arial Bold"/>
                <a:cs typeface="Arial Bold"/>
                <a:sym typeface="Arial Bold"/>
              </a:rPr>
              <a:t>Nội dung trình bày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TextBox 15" id="15"/>
          <p:cNvSpPr txBox="true"/>
          <p:nvPr/>
        </p:nvSpPr>
        <p:spPr>
          <a:xfrm rot="0">
            <a:off x="678964" y="1184910"/>
            <a:ext cx="7849356" cy="495300"/>
          </a:xfrm>
          <a:prstGeom prst="rect">
            <a:avLst/>
          </a:prstGeom>
        </p:spPr>
        <p:txBody>
          <a:bodyPr anchor="t" rtlCol="false" tIns="0" lIns="0" bIns="0" rIns="0">
            <a:spAutoFit/>
          </a:bodyPr>
          <a:lstStyle/>
          <a:p>
            <a:pPr algn="l">
              <a:lnSpc>
                <a:spcPts val="3834"/>
              </a:lnSpc>
              <a:spcBef>
                <a:spcPct val="0"/>
              </a:spcBef>
            </a:pPr>
            <a:r>
              <a:rPr lang="en-US" sz="3195" spc="29">
                <a:solidFill>
                  <a:srgbClr val="000000"/>
                </a:solidFill>
                <a:latin typeface="Calistoga"/>
                <a:ea typeface="Calistoga"/>
                <a:cs typeface="Calistoga"/>
                <a:sym typeface="Calistoga"/>
              </a:rPr>
              <a:t>Phần I. Giới thiệu đề tài</a:t>
            </a:r>
          </a:p>
        </p:txBody>
      </p:sp>
      <p:sp>
        <p:nvSpPr>
          <p:cNvPr name="TextBox 16" id="16"/>
          <p:cNvSpPr txBox="true"/>
          <p:nvPr/>
        </p:nvSpPr>
        <p:spPr>
          <a:xfrm rot="0">
            <a:off x="678964" y="1956435"/>
            <a:ext cx="7849356" cy="495300"/>
          </a:xfrm>
          <a:prstGeom prst="rect">
            <a:avLst/>
          </a:prstGeom>
        </p:spPr>
        <p:txBody>
          <a:bodyPr anchor="t" rtlCol="false" tIns="0" lIns="0" bIns="0" rIns="0">
            <a:spAutoFit/>
          </a:bodyPr>
          <a:lstStyle/>
          <a:p>
            <a:pPr algn="l">
              <a:lnSpc>
                <a:spcPts val="3834"/>
              </a:lnSpc>
              <a:spcBef>
                <a:spcPct val="0"/>
              </a:spcBef>
            </a:pPr>
            <a:r>
              <a:rPr lang="en-US" sz="3195" spc="29">
                <a:solidFill>
                  <a:srgbClr val="000000"/>
                </a:solidFill>
                <a:latin typeface="Calistoga"/>
                <a:ea typeface="Calistoga"/>
                <a:cs typeface="Calistoga"/>
                <a:sym typeface="Calistoga"/>
              </a:rPr>
              <a:t>Phần II. Cơ sở lý thuyết</a:t>
            </a:r>
          </a:p>
        </p:txBody>
      </p:sp>
      <p:sp>
        <p:nvSpPr>
          <p:cNvPr name="TextBox 17" id="17"/>
          <p:cNvSpPr txBox="true"/>
          <p:nvPr/>
        </p:nvSpPr>
        <p:spPr>
          <a:xfrm rot="0">
            <a:off x="678964" y="3499485"/>
            <a:ext cx="8781600" cy="495300"/>
          </a:xfrm>
          <a:prstGeom prst="rect">
            <a:avLst/>
          </a:prstGeom>
        </p:spPr>
        <p:txBody>
          <a:bodyPr anchor="t" rtlCol="false" tIns="0" lIns="0" bIns="0" rIns="0">
            <a:spAutoFit/>
          </a:bodyPr>
          <a:lstStyle/>
          <a:p>
            <a:pPr algn="l">
              <a:lnSpc>
                <a:spcPts val="3834"/>
              </a:lnSpc>
              <a:spcBef>
                <a:spcPct val="0"/>
              </a:spcBef>
            </a:pPr>
            <a:r>
              <a:rPr lang="en-US" sz="3195" spc="29">
                <a:solidFill>
                  <a:srgbClr val="000000"/>
                </a:solidFill>
                <a:latin typeface="Calistoga"/>
                <a:ea typeface="Calistoga"/>
                <a:cs typeface="Calistoga"/>
                <a:sym typeface="Calistoga"/>
              </a:rPr>
              <a:t>Phần IV. Phương pháp phát hiện và ngăn chặn</a:t>
            </a:r>
          </a:p>
        </p:txBody>
      </p:sp>
      <p:sp>
        <p:nvSpPr>
          <p:cNvPr name="TextBox 18" id="18"/>
          <p:cNvSpPr txBox="true"/>
          <p:nvPr/>
        </p:nvSpPr>
        <p:spPr>
          <a:xfrm rot="0">
            <a:off x="678964" y="2727960"/>
            <a:ext cx="7849356" cy="495300"/>
          </a:xfrm>
          <a:prstGeom prst="rect">
            <a:avLst/>
          </a:prstGeom>
        </p:spPr>
        <p:txBody>
          <a:bodyPr anchor="t" rtlCol="false" tIns="0" lIns="0" bIns="0" rIns="0">
            <a:spAutoFit/>
          </a:bodyPr>
          <a:lstStyle/>
          <a:p>
            <a:pPr algn="l">
              <a:lnSpc>
                <a:spcPts val="3834"/>
              </a:lnSpc>
              <a:spcBef>
                <a:spcPct val="0"/>
              </a:spcBef>
            </a:pPr>
            <a:r>
              <a:rPr lang="en-US" sz="3195" spc="29">
                <a:solidFill>
                  <a:srgbClr val="000000"/>
                </a:solidFill>
                <a:latin typeface="Calistoga"/>
                <a:ea typeface="Calistoga"/>
                <a:cs typeface="Calistoga"/>
                <a:sym typeface="Calistoga"/>
              </a:rPr>
              <a:t>Phần III. Mô phỏng WannaCry</a:t>
            </a:r>
          </a:p>
        </p:txBody>
      </p:sp>
      <p:sp>
        <p:nvSpPr>
          <p:cNvPr name="TextBox 19" id="19"/>
          <p:cNvSpPr txBox="true"/>
          <p:nvPr/>
        </p:nvSpPr>
        <p:spPr>
          <a:xfrm rot="0">
            <a:off x="678964" y="4271010"/>
            <a:ext cx="8781600" cy="495300"/>
          </a:xfrm>
          <a:prstGeom prst="rect">
            <a:avLst/>
          </a:prstGeom>
        </p:spPr>
        <p:txBody>
          <a:bodyPr anchor="t" rtlCol="false" tIns="0" lIns="0" bIns="0" rIns="0">
            <a:spAutoFit/>
          </a:bodyPr>
          <a:lstStyle/>
          <a:p>
            <a:pPr algn="l">
              <a:lnSpc>
                <a:spcPts val="3834"/>
              </a:lnSpc>
              <a:spcBef>
                <a:spcPct val="0"/>
              </a:spcBef>
            </a:pPr>
            <a:r>
              <a:rPr lang="en-US" sz="3195" spc="29">
                <a:solidFill>
                  <a:srgbClr val="000000"/>
                </a:solidFill>
                <a:latin typeface="Calistoga"/>
                <a:ea typeface="Calistoga"/>
                <a:cs typeface="Calistoga"/>
                <a:sym typeface="Calistoga"/>
              </a:rPr>
              <a:t>Phần V. Kết luận</a:t>
            </a:r>
          </a:p>
        </p:txBody>
      </p:sp>
      <p:sp>
        <p:nvSpPr>
          <p:cNvPr name="TextBox 20" id="20"/>
          <p:cNvSpPr txBox="true"/>
          <p:nvPr/>
        </p:nvSpPr>
        <p:spPr>
          <a:xfrm rot="0">
            <a:off x="808325" y="6888719"/>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80" y="6857083"/>
            <a:ext cx="9268244" cy="523796"/>
            <a:chOff x="0" y="0"/>
            <a:chExt cx="12357659" cy="698394"/>
          </a:xfrm>
        </p:grpSpPr>
        <p:sp>
          <p:nvSpPr>
            <p:cNvPr name="Freeform 3" id="3"/>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4" id="4"/>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5" id="5"/>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6" id="6"/>
          <p:cNvGrpSpPr/>
          <p:nvPr/>
        </p:nvGrpSpPr>
        <p:grpSpPr>
          <a:xfrm rot="0">
            <a:off x="579298" y="6914214"/>
            <a:ext cx="599618" cy="407759"/>
            <a:chOff x="0" y="0"/>
            <a:chExt cx="799491" cy="543679"/>
          </a:xfrm>
        </p:grpSpPr>
        <p:sp>
          <p:nvSpPr>
            <p:cNvPr name="Freeform 7" id="7"/>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8" id="8"/>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9" id="9"/>
          <p:cNvGrpSpPr/>
          <p:nvPr/>
        </p:nvGrpSpPr>
        <p:grpSpPr>
          <a:xfrm rot="0">
            <a:off x="9160755" y="6857083"/>
            <a:ext cx="599618" cy="460147"/>
            <a:chOff x="0" y="0"/>
            <a:chExt cx="799491" cy="613530"/>
          </a:xfrm>
        </p:grpSpPr>
        <p:sp>
          <p:nvSpPr>
            <p:cNvPr name="Freeform 10" id="10"/>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1" id="11"/>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2" id="12"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3" id="13"/>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4" id="14"/>
          <p:cNvSpPr/>
          <p:nvPr/>
        </p:nvSpPr>
        <p:spPr>
          <a:xfrm flipH="false" flipV="false" rot="0">
            <a:off x="2763423" y="3819525"/>
            <a:ext cx="4427035" cy="2916555"/>
          </a:xfrm>
          <a:custGeom>
            <a:avLst/>
            <a:gdLst/>
            <a:ahLst/>
            <a:cxnLst/>
            <a:rect r="r" b="b" t="t" l="l"/>
            <a:pathLst>
              <a:path h="2916555" w="4427035">
                <a:moveTo>
                  <a:pt x="0" y="0"/>
                </a:moveTo>
                <a:lnTo>
                  <a:pt x="4427035" y="0"/>
                </a:lnTo>
                <a:lnTo>
                  <a:pt x="4427035" y="2916555"/>
                </a:lnTo>
                <a:lnTo>
                  <a:pt x="0" y="2916555"/>
                </a:lnTo>
                <a:lnTo>
                  <a:pt x="0" y="0"/>
                </a:lnTo>
                <a:close/>
              </a:path>
            </a:pathLst>
          </a:custGeom>
          <a:blipFill>
            <a:blip r:embed="rId3"/>
            <a:stretch>
              <a:fillRect l="0" t="-1129" r="0" b="0"/>
            </a:stretch>
          </a:blipFill>
        </p:spPr>
      </p:sp>
      <p:sp>
        <p:nvSpPr>
          <p:cNvPr name="TextBox 15" id="15"/>
          <p:cNvSpPr txBox="true"/>
          <p:nvPr/>
        </p:nvSpPr>
        <p:spPr>
          <a:xfrm rot="0">
            <a:off x="706592" y="20193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 Giới thiệu đề tài</a:t>
            </a:r>
          </a:p>
        </p:txBody>
      </p:sp>
      <p:sp>
        <p:nvSpPr>
          <p:cNvPr name="TextBox 16" id="16"/>
          <p:cNvSpPr txBox="true"/>
          <p:nvPr/>
        </p:nvSpPr>
        <p:spPr>
          <a:xfrm rot="0">
            <a:off x="479336" y="904875"/>
            <a:ext cx="2729670" cy="371475"/>
          </a:xfrm>
          <a:prstGeom prst="rect">
            <a:avLst/>
          </a:prstGeom>
        </p:spPr>
        <p:txBody>
          <a:bodyPr anchor="t" rtlCol="false" tIns="0" lIns="0" bIns="0" rIns="0">
            <a:spAutoFit/>
          </a:bodyPr>
          <a:lstStyle/>
          <a:p>
            <a:pPr algn="l" marL="539749" indent="-269875" lvl="1">
              <a:lnSpc>
                <a:spcPts val="2999"/>
              </a:lnSpc>
              <a:spcBef>
                <a:spcPct val="0"/>
              </a:spcBef>
              <a:buFont typeface="Arial"/>
              <a:buChar char="•"/>
            </a:pPr>
            <a:r>
              <a:rPr lang="en-US" sz="2499" spc="23">
                <a:solidFill>
                  <a:srgbClr val="000000"/>
                </a:solidFill>
                <a:latin typeface="Calistoga"/>
                <a:ea typeface="Calistoga"/>
                <a:cs typeface="Calistoga"/>
                <a:sym typeface="Calistoga"/>
              </a:rPr>
              <a:t>Tóm tắt đề tài:</a:t>
            </a:r>
          </a:p>
        </p:txBody>
      </p:sp>
      <p:sp>
        <p:nvSpPr>
          <p:cNvPr name="TextBox 17" id="17"/>
          <p:cNvSpPr txBox="true"/>
          <p:nvPr/>
        </p:nvSpPr>
        <p:spPr>
          <a:xfrm rot="0">
            <a:off x="779145" y="1349375"/>
            <a:ext cx="8506244" cy="2308225"/>
          </a:xfrm>
          <a:prstGeom prst="rect">
            <a:avLst/>
          </a:prstGeom>
        </p:spPr>
        <p:txBody>
          <a:bodyPr anchor="t" rtlCol="false" tIns="0" lIns="0" bIns="0" rIns="0">
            <a:spAutoFit/>
          </a:bodyPr>
          <a:lstStyle/>
          <a:p>
            <a:pPr algn="just">
              <a:lnSpc>
                <a:spcPts val="2600"/>
              </a:lnSpc>
            </a:pPr>
            <a:r>
              <a:rPr lang="en-US" sz="2000" spc="18">
                <a:solidFill>
                  <a:srgbClr val="000000"/>
                </a:solidFill>
                <a:latin typeface="Arial"/>
                <a:ea typeface="Arial"/>
                <a:cs typeface="Arial"/>
                <a:sym typeface="Arial"/>
              </a:rPr>
              <a:t>- WannaCry là cuộc tấn công ransomware toàn cầu tháng 5/2017, sử dụng lỗ hổng EternalBlue để lan truyền qua mạng nội bộ, ảnh hưởng hơn 300,000 máy tính trên 150 quốc gia. </a:t>
            </a:r>
          </a:p>
          <a:p>
            <a:pPr algn="just">
              <a:lnSpc>
                <a:spcPts val="2600"/>
              </a:lnSpc>
            </a:pPr>
            <a:r>
              <a:rPr lang="en-US" sz="2000" spc="18">
                <a:solidFill>
                  <a:srgbClr val="000000"/>
                </a:solidFill>
                <a:latin typeface="Arial"/>
                <a:ea typeface="Arial"/>
                <a:cs typeface="Arial"/>
                <a:sym typeface="Arial"/>
              </a:rPr>
              <a:t>- Mục tiêu các máy tính chạy hệ điều hành Microsoft Windows bằng cách mã hóa dữ liệu và đòi tiền chuộc dưới hình thức tiền điện tử Bitcoin</a:t>
            </a:r>
          </a:p>
          <a:p>
            <a:pPr algn="just">
              <a:lnSpc>
                <a:spcPts val="2600"/>
              </a:lnSpc>
            </a:pPr>
            <a:r>
              <a:rPr lang="en-US" sz="2000" spc="18">
                <a:solidFill>
                  <a:srgbClr val="000000"/>
                </a:solidFill>
                <a:latin typeface="Arial"/>
                <a:ea typeface="Arial"/>
                <a:cs typeface="Arial"/>
                <a:sym typeface="Arial"/>
              </a:rPr>
              <a:t>-</a:t>
            </a:r>
            <a:r>
              <a:rPr lang="en-US" sz="2000" spc="18">
                <a:solidFill>
                  <a:srgbClr val="000000"/>
                </a:solidFill>
                <a:latin typeface="Arial"/>
                <a:ea typeface="Arial"/>
                <a:cs typeface="Arial"/>
                <a:sym typeface="Arial"/>
              </a:rPr>
              <a:t> </a:t>
            </a:r>
            <a:r>
              <a:rPr lang="en-US" sz="2000" spc="18">
                <a:solidFill>
                  <a:srgbClr val="000000"/>
                </a:solidFill>
                <a:latin typeface="Arial"/>
                <a:ea typeface="Arial"/>
                <a:cs typeface="Arial"/>
                <a:sym typeface="Arial"/>
              </a:rPr>
              <a:t>Nghiên cứu này mô phỏng cơ chế lan truyền của WannaCry nhằm đưa một cái nhìn trực quan nhất về tác động của cuộc tấn công này.</a:t>
            </a:r>
          </a:p>
        </p:txBody>
      </p:sp>
      <p:sp>
        <p:nvSpPr>
          <p:cNvPr name="TextBox 18" id="18"/>
          <p:cNvSpPr txBox="true"/>
          <p:nvPr/>
        </p:nvSpPr>
        <p:spPr>
          <a:xfrm rot="0">
            <a:off x="804038"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80" y="6857083"/>
            <a:ext cx="9268244" cy="523796"/>
            <a:chOff x="0" y="0"/>
            <a:chExt cx="12357659" cy="698394"/>
          </a:xfrm>
        </p:grpSpPr>
        <p:sp>
          <p:nvSpPr>
            <p:cNvPr name="Freeform 3" id="3"/>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4" id="4"/>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5" id="5"/>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6" id="6"/>
          <p:cNvGrpSpPr/>
          <p:nvPr/>
        </p:nvGrpSpPr>
        <p:grpSpPr>
          <a:xfrm rot="0">
            <a:off x="579298" y="6914214"/>
            <a:ext cx="599618" cy="407759"/>
            <a:chOff x="0" y="0"/>
            <a:chExt cx="799491" cy="543679"/>
          </a:xfrm>
        </p:grpSpPr>
        <p:sp>
          <p:nvSpPr>
            <p:cNvPr name="Freeform 7" id="7"/>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8" id="8"/>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9" id="9"/>
          <p:cNvGrpSpPr/>
          <p:nvPr/>
        </p:nvGrpSpPr>
        <p:grpSpPr>
          <a:xfrm rot="0">
            <a:off x="9160755" y="6857083"/>
            <a:ext cx="599618" cy="460147"/>
            <a:chOff x="0" y="0"/>
            <a:chExt cx="799491" cy="613530"/>
          </a:xfrm>
        </p:grpSpPr>
        <p:sp>
          <p:nvSpPr>
            <p:cNvPr name="Freeform 10" id="10"/>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1" id="11"/>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2" id="12"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3" id="13"/>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4" id="14"/>
          <p:cNvSpPr/>
          <p:nvPr/>
        </p:nvSpPr>
        <p:spPr>
          <a:xfrm flipH="false" flipV="false" rot="0">
            <a:off x="2112548" y="3132573"/>
            <a:ext cx="5776947" cy="3451107"/>
          </a:xfrm>
          <a:custGeom>
            <a:avLst/>
            <a:gdLst/>
            <a:ahLst/>
            <a:cxnLst/>
            <a:rect r="r" b="b" t="t" l="l"/>
            <a:pathLst>
              <a:path h="3451107" w="5776947">
                <a:moveTo>
                  <a:pt x="0" y="0"/>
                </a:moveTo>
                <a:lnTo>
                  <a:pt x="5776946" y="0"/>
                </a:lnTo>
                <a:lnTo>
                  <a:pt x="5776946" y="3451107"/>
                </a:lnTo>
                <a:lnTo>
                  <a:pt x="0" y="3451107"/>
                </a:lnTo>
                <a:lnTo>
                  <a:pt x="0" y="0"/>
                </a:lnTo>
                <a:close/>
              </a:path>
            </a:pathLst>
          </a:custGeom>
          <a:blipFill>
            <a:blip r:embed="rId3"/>
            <a:stretch>
              <a:fillRect l="0" t="-1476" r="0" b="-9411"/>
            </a:stretch>
          </a:blipFill>
        </p:spPr>
      </p:sp>
      <p:sp>
        <p:nvSpPr>
          <p:cNvPr name="TextBox 15" id="15"/>
          <p:cNvSpPr txBox="true"/>
          <p:nvPr/>
        </p:nvSpPr>
        <p:spPr>
          <a:xfrm rot="0">
            <a:off x="706592" y="20193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 Giới thiệu đề tài</a:t>
            </a:r>
          </a:p>
        </p:txBody>
      </p:sp>
      <p:sp>
        <p:nvSpPr>
          <p:cNvPr name="TextBox 16" id="16"/>
          <p:cNvSpPr txBox="true"/>
          <p:nvPr/>
        </p:nvSpPr>
        <p:spPr>
          <a:xfrm rot="0">
            <a:off x="804038"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4</a:t>
            </a:r>
          </a:p>
        </p:txBody>
      </p:sp>
      <p:sp>
        <p:nvSpPr>
          <p:cNvPr name="TextBox 17" id="17"/>
          <p:cNvSpPr txBox="true"/>
          <p:nvPr/>
        </p:nvSpPr>
        <p:spPr>
          <a:xfrm rot="0">
            <a:off x="461357" y="987425"/>
            <a:ext cx="2839879" cy="371475"/>
          </a:xfrm>
          <a:prstGeom prst="rect">
            <a:avLst/>
          </a:prstGeom>
        </p:spPr>
        <p:txBody>
          <a:bodyPr anchor="t" rtlCol="false" tIns="0" lIns="0" bIns="0" rIns="0">
            <a:spAutoFit/>
          </a:bodyPr>
          <a:lstStyle/>
          <a:p>
            <a:pPr algn="ctr" marL="539749" indent="-269875" lvl="1">
              <a:lnSpc>
                <a:spcPts val="2999"/>
              </a:lnSpc>
              <a:spcBef>
                <a:spcPct val="0"/>
              </a:spcBef>
              <a:buFont typeface="Arial"/>
              <a:buChar char="•"/>
            </a:pPr>
            <a:r>
              <a:rPr lang="en-US" sz="2499" spc="23">
                <a:solidFill>
                  <a:srgbClr val="000000"/>
                </a:solidFill>
                <a:latin typeface="Calistoga"/>
                <a:ea typeface="Calistoga"/>
                <a:cs typeface="Calistoga"/>
                <a:sym typeface="Calistoga"/>
              </a:rPr>
              <a:t>Mục đích đồ tài:</a:t>
            </a:r>
          </a:p>
        </p:txBody>
      </p:sp>
      <p:sp>
        <p:nvSpPr>
          <p:cNvPr name="TextBox 18" id="18"/>
          <p:cNvSpPr txBox="true"/>
          <p:nvPr/>
        </p:nvSpPr>
        <p:spPr>
          <a:xfrm rot="0">
            <a:off x="747899" y="1435100"/>
            <a:ext cx="8506244" cy="1660525"/>
          </a:xfrm>
          <a:prstGeom prst="rect">
            <a:avLst/>
          </a:prstGeom>
        </p:spPr>
        <p:txBody>
          <a:bodyPr anchor="t" rtlCol="false" tIns="0" lIns="0" bIns="0" rIns="0">
            <a:spAutoFit/>
          </a:bodyPr>
          <a:lstStyle/>
          <a:p>
            <a:pPr algn="just">
              <a:lnSpc>
                <a:spcPts val="2600"/>
              </a:lnSpc>
            </a:pPr>
            <a:r>
              <a:rPr lang="en-US" sz="2000" spc="18">
                <a:solidFill>
                  <a:srgbClr val="000000"/>
                </a:solidFill>
                <a:latin typeface="Arial"/>
                <a:ea typeface="Arial"/>
                <a:cs typeface="Arial"/>
                <a:sym typeface="Arial"/>
              </a:rPr>
              <a:t>- Làm rõ cơ chế hoạt động của worm-based Ransomware thông qua SMB trong mạng nội bộ. </a:t>
            </a:r>
          </a:p>
          <a:p>
            <a:pPr algn="just">
              <a:lnSpc>
                <a:spcPts val="2600"/>
              </a:lnSpc>
            </a:pPr>
            <a:r>
              <a:rPr lang="en-US" sz="2000" spc="18">
                <a:solidFill>
                  <a:srgbClr val="000000"/>
                </a:solidFill>
                <a:latin typeface="Arial"/>
                <a:ea typeface="Arial"/>
                <a:cs typeface="Arial"/>
                <a:sym typeface="Arial"/>
              </a:rPr>
              <a:t>- Đánh giá được các rủi ro từ mã độc dạng worm và cả ransomware, từ đó đề xuất các biện pháp bảo vệ và giảm thiểu tác động của cuộc tấn công.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6592" y="276225"/>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 Cơ sở lý thuyết</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TextBox 15" id="15"/>
          <p:cNvSpPr txBox="true"/>
          <p:nvPr/>
        </p:nvSpPr>
        <p:spPr>
          <a:xfrm rot="0">
            <a:off x="451764" y="1142270"/>
            <a:ext cx="1867286" cy="419100"/>
          </a:xfrm>
          <a:prstGeom prst="rect">
            <a:avLst/>
          </a:prstGeom>
        </p:spPr>
        <p:txBody>
          <a:bodyPr anchor="t" rtlCol="false" tIns="0" lIns="0" bIns="0" rIns="0">
            <a:spAutoFit/>
          </a:bodyPr>
          <a:lstStyle/>
          <a:p>
            <a:pPr algn="l" marL="539749" indent="-269875" lvl="1">
              <a:lnSpc>
                <a:spcPts val="2999"/>
              </a:lnSpc>
              <a:spcBef>
                <a:spcPct val="0"/>
              </a:spcBef>
              <a:buFont typeface="Arial"/>
              <a:buChar char="•"/>
            </a:pPr>
            <a:r>
              <a:rPr lang="en-US" b="true" sz="2499" spc="23">
                <a:solidFill>
                  <a:srgbClr val="000000"/>
                </a:solidFill>
                <a:latin typeface="Arial Bold"/>
                <a:ea typeface="Arial Bold"/>
                <a:cs typeface="Arial Bold"/>
                <a:sym typeface="Arial Bold"/>
              </a:rPr>
              <a:t>Worm</a:t>
            </a:r>
          </a:p>
        </p:txBody>
      </p:sp>
      <p:sp>
        <p:nvSpPr>
          <p:cNvPr name="TextBox 16" id="16"/>
          <p:cNvSpPr txBox="true"/>
          <p:nvPr/>
        </p:nvSpPr>
        <p:spPr>
          <a:xfrm rot="0">
            <a:off x="1224730" y="1620565"/>
            <a:ext cx="7689579" cy="872490"/>
          </a:xfrm>
          <a:prstGeom prst="rect">
            <a:avLst/>
          </a:prstGeom>
        </p:spPr>
        <p:txBody>
          <a:bodyPr anchor="t" rtlCol="false" tIns="0" lIns="0" bIns="0" rIns="0">
            <a:spAutoFit/>
          </a:bodyPr>
          <a:lstStyle/>
          <a:p>
            <a:pPr algn="just">
              <a:lnSpc>
                <a:spcPts val="3359"/>
              </a:lnSpc>
            </a:pPr>
            <a:r>
              <a:rPr lang="en-US" sz="2400">
                <a:solidFill>
                  <a:srgbClr val="000000"/>
                </a:solidFill>
                <a:latin typeface="Arial"/>
                <a:ea typeface="Arial"/>
                <a:cs typeface="Arial"/>
                <a:sym typeface="Arial"/>
              </a:rPr>
              <a:t>Mã độc tự n</a:t>
            </a:r>
            <a:r>
              <a:rPr lang="en-US" sz="2400">
                <a:solidFill>
                  <a:srgbClr val="000000"/>
                </a:solidFill>
                <a:latin typeface="Arial"/>
                <a:ea typeface="Arial"/>
                <a:cs typeface="Arial"/>
                <a:sym typeface="Arial"/>
              </a:rPr>
              <a:t>hân bản và lây lan qua mạng mà không cần người dùng tương tác.</a:t>
            </a:r>
          </a:p>
        </p:txBody>
      </p:sp>
      <p:sp>
        <p:nvSpPr>
          <p:cNvPr name="TextBox 17" id="17"/>
          <p:cNvSpPr txBox="true"/>
          <p:nvPr/>
        </p:nvSpPr>
        <p:spPr>
          <a:xfrm rot="0">
            <a:off x="451764" y="2569255"/>
            <a:ext cx="2976709" cy="419100"/>
          </a:xfrm>
          <a:prstGeom prst="rect">
            <a:avLst/>
          </a:prstGeom>
        </p:spPr>
        <p:txBody>
          <a:bodyPr anchor="t" rtlCol="false" tIns="0" lIns="0" bIns="0" rIns="0">
            <a:spAutoFit/>
          </a:bodyPr>
          <a:lstStyle/>
          <a:p>
            <a:pPr algn="l" marL="539749" indent="-269875" lvl="1">
              <a:lnSpc>
                <a:spcPts val="2999"/>
              </a:lnSpc>
              <a:spcBef>
                <a:spcPct val="0"/>
              </a:spcBef>
              <a:buFont typeface="Arial"/>
              <a:buChar char="•"/>
            </a:pPr>
            <a:r>
              <a:rPr lang="en-US" b="true" sz="2499" spc="23">
                <a:solidFill>
                  <a:srgbClr val="000000"/>
                </a:solidFill>
                <a:latin typeface="Arial Bold"/>
                <a:ea typeface="Arial Bold"/>
                <a:cs typeface="Arial Bold"/>
                <a:sym typeface="Arial Bold"/>
              </a:rPr>
              <a:t>Ransomware</a:t>
            </a:r>
          </a:p>
        </p:txBody>
      </p:sp>
      <p:sp>
        <p:nvSpPr>
          <p:cNvPr name="TextBox 18" id="18"/>
          <p:cNvSpPr txBox="true"/>
          <p:nvPr/>
        </p:nvSpPr>
        <p:spPr>
          <a:xfrm rot="0">
            <a:off x="1224730" y="3083605"/>
            <a:ext cx="8315488" cy="453390"/>
          </a:xfrm>
          <a:prstGeom prst="rect">
            <a:avLst/>
          </a:prstGeom>
        </p:spPr>
        <p:txBody>
          <a:bodyPr anchor="t" rtlCol="false" tIns="0" lIns="0" bIns="0" rIns="0">
            <a:spAutoFit/>
          </a:bodyPr>
          <a:lstStyle/>
          <a:p>
            <a:pPr algn="just">
              <a:lnSpc>
                <a:spcPts val="3359"/>
              </a:lnSpc>
            </a:pPr>
            <a:r>
              <a:rPr lang="en-US" sz="2400">
                <a:solidFill>
                  <a:srgbClr val="000000"/>
                </a:solidFill>
                <a:latin typeface="Arial"/>
                <a:ea typeface="Arial"/>
                <a:cs typeface="Arial"/>
                <a:sym typeface="Arial"/>
              </a:rPr>
              <a:t>Mã độc mã </a:t>
            </a:r>
            <a:r>
              <a:rPr lang="en-US" sz="2400">
                <a:solidFill>
                  <a:srgbClr val="000000"/>
                </a:solidFill>
                <a:latin typeface="Arial"/>
                <a:ea typeface="Arial"/>
                <a:cs typeface="Arial"/>
                <a:sym typeface="Arial"/>
              </a:rPr>
              <a:t>hóa dữ liệu và đòi tiền chuộc để giải mã.</a:t>
            </a:r>
          </a:p>
        </p:txBody>
      </p:sp>
      <p:sp>
        <p:nvSpPr>
          <p:cNvPr name="TextBox 19" id="19"/>
          <p:cNvSpPr txBox="true"/>
          <p:nvPr/>
        </p:nvSpPr>
        <p:spPr>
          <a:xfrm rot="0">
            <a:off x="451764" y="3708445"/>
            <a:ext cx="5086722" cy="419100"/>
          </a:xfrm>
          <a:prstGeom prst="rect">
            <a:avLst/>
          </a:prstGeom>
        </p:spPr>
        <p:txBody>
          <a:bodyPr anchor="t" rtlCol="false" tIns="0" lIns="0" bIns="0" rIns="0">
            <a:spAutoFit/>
          </a:bodyPr>
          <a:lstStyle/>
          <a:p>
            <a:pPr algn="l" marL="539749" indent="-269875" lvl="1">
              <a:lnSpc>
                <a:spcPts val="2999"/>
              </a:lnSpc>
              <a:spcBef>
                <a:spcPct val="0"/>
              </a:spcBef>
              <a:buFont typeface="Arial"/>
              <a:buChar char="•"/>
            </a:pPr>
            <a:r>
              <a:rPr lang="en-US" b="true" sz="2499" spc="23">
                <a:solidFill>
                  <a:srgbClr val="000000"/>
                </a:solidFill>
                <a:latin typeface="Arial Bold"/>
                <a:ea typeface="Arial Bold"/>
                <a:cs typeface="Arial Bold"/>
                <a:sym typeface="Arial Bold"/>
              </a:rPr>
              <a:t>SMB (Server Message Block)</a:t>
            </a:r>
          </a:p>
        </p:txBody>
      </p:sp>
      <p:sp>
        <p:nvSpPr>
          <p:cNvPr name="TextBox 20" id="20"/>
          <p:cNvSpPr txBox="true"/>
          <p:nvPr/>
        </p:nvSpPr>
        <p:spPr>
          <a:xfrm rot="0">
            <a:off x="1224730" y="4222795"/>
            <a:ext cx="7981839" cy="2129790"/>
          </a:xfrm>
          <a:prstGeom prst="rect">
            <a:avLst/>
          </a:prstGeom>
        </p:spPr>
        <p:txBody>
          <a:bodyPr anchor="t" rtlCol="false" tIns="0" lIns="0" bIns="0" rIns="0">
            <a:spAutoFit/>
          </a:bodyPr>
          <a:lstStyle/>
          <a:p>
            <a:pPr algn="just">
              <a:lnSpc>
                <a:spcPts val="3359"/>
              </a:lnSpc>
            </a:pPr>
            <a:r>
              <a:rPr lang="en-US" sz="2400">
                <a:solidFill>
                  <a:srgbClr val="000000"/>
                </a:solidFill>
                <a:latin typeface="Arial"/>
                <a:ea typeface="Arial"/>
                <a:cs typeface="Arial"/>
                <a:sym typeface="Arial"/>
              </a:rPr>
              <a:t>Server Message Block là một giao thức mạng dùng để c</a:t>
            </a:r>
            <a:r>
              <a:rPr lang="en-US" sz="2400">
                <a:solidFill>
                  <a:srgbClr val="000000"/>
                </a:solidFill>
                <a:latin typeface="Arial"/>
                <a:ea typeface="Arial"/>
                <a:cs typeface="Arial"/>
                <a:sym typeface="Arial"/>
              </a:rPr>
              <a:t>hia sẻ tệp tin, máy in và các tài nguyên khác giữa các máy tính trong mạng. Nó cho phép máy tính đọc, ghi file và truy cập tài nguyên từ xa như thể đang dùng trên máy cục bộ.</a:t>
            </a:r>
          </a:p>
        </p:txBody>
      </p:sp>
      <p:sp>
        <p:nvSpPr>
          <p:cNvPr name="TextBox 21" id="21"/>
          <p:cNvSpPr txBox="true"/>
          <p:nvPr/>
        </p:nvSpPr>
        <p:spPr>
          <a:xfrm rot="0">
            <a:off x="800109"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856315" y="842182"/>
            <a:ext cx="7936874" cy="5932814"/>
          </a:xfrm>
          <a:custGeom>
            <a:avLst/>
            <a:gdLst/>
            <a:ahLst/>
            <a:cxnLst/>
            <a:rect r="r" b="b" t="t" l="l"/>
            <a:pathLst>
              <a:path h="5932814" w="7936874">
                <a:moveTo>
                  <a:pt x="0" y="0"/>
                </a:moveTo>
                <a:lnTo>
                  <a:pt x="7936874" y="0"/>
                </a:lnTo>
                <a:lnTo>
                  <a:pt x="7936874" y="5932814"/>
                </a:lnTo>
                <a:lnTo>
                  <a:pt x="0" y="5932814"/>
                </a:lnTo>
                <a:lnTo>
                  <a:pt x="0" y="0"/>
                </a:lnTo>
                <a:close/>
              </a:path>
            </a:pathLst>
          </a:custGeom>
          <a:blipFill>
            <a:blip r:embed="rId3"/>
            <a:stretch>
              <a:fillRect l="-605" t="-1079" r="-4671" b="-4197"/>
            </a:stretch>
          </a:blipFill>
        </p:spPr>
      </p:sp>
      <p:sp>
        <p:nvSpPr>
          <p:cNvPr name="TextBox 16" id="16"/>
          <p:cNvSpPr txBox="true"/>
          <p:nvPr/>
        </p:nvSpPr>
        <p:spPr>
          <a:xfrm rot="0">
            <a:off x="802669"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579298" y="1504682"/>
            <a:ext cx="8442738" cy="4863312"/>
          </a:xfrm>
          <a:custGeom>
            <a:avLst/>
            <a:gdLst/>
            <a:ahLst/>
            <a:cxnLst/>
            <a:rect r="r" b="b" t="t" l="l"/>
            <a:pathLst>
              <a:path h="4863312" w="8442738">
                <a:moveTo>
                  <a:pt x="0" y="0"/>
                </a:moveTo>
                <a:lnTo>
                  <a:pt x="8442738" y="0"/>
                </a:lnTo>
                <a:lnTo>
                  <a:pt x="8442738" y="4863312"/>
                </a:lnTo>
                <a:lnTo>
                  <a:pt x="0" y="4863312"/>
                </a:lnTo>
                <a:lnTo>
                  <a:pt x="0" y="0"/>
                </a:lnTo>
                <a:close/>
              </a:path>
            </a:pathLst>
          </a:custGeom>
          <a:blipFill>
            <a:blip r:embed="rId3"/>
            <a:stretch>
              <a:fillRect l="0" t="0" r="-1728" b="0"/>
            </a:stretch>
          </a:blipFill>
        </p:spPr>
      </p:sp>
      <p:sp>
        <p:nvSpPr>
          <p:cNvPr name="Freeform 16" id="16"/>
          <p:cNvSpPr/>
          <p:nvPr/>
        </p:nvSpPr>
        <p:spPr>
          <a:xfrm flipH="false" flipV="false" rot="0">
            <a:off x="579298" y="1504682"/>
            <a:ext cx="8442738" cy="4812361"/>
          </a:xfrm>
          <a:custGeom>
            <a:avLst/>
            <a:gdLst/>
            <a:ahLst/>
            <a:cxnLst/>
            <a:rect r="r" b="b" t="t" l="l"/>
            <a:pathLst>
              <a:path h="4812361" w="8442738">
                <a:moveTo>
                  <a:pt x="0" y="0"/>
                </a:moveTo>
                <a:lnTo>
                  <a:pt x="8442738" y="0"/>
                </a:lnTo>
                <a:lnTo>
                  <a:pt x="8442738" y="4812361"/>
                </a:lnTo>
                <a:lnTo>
                  <a:pt x="0" y="4812361"/>
                </a:lnTo>
                <a:lnTo>
                  <a:pt x="0" y="0"/>
                </a:lnTo>
                <a:close/>
              </a:path>
            </a:pathLst>
          </a:custGeom>
          <a:blipFill>
            <a:blip r:embed="rId4"/>
            <a:stretch>
              <a:fillRect l="0" t="0" r="0" b="0"/>
            </a:stretch>
          </a:blipFill>
        </p:spPr>
      </p:sp>
      <p:sp>
        <p:nvSpPr>
          <p:cNvPr name="TextBox 17" id="17"/>
          <p:cNvSpPr txBox="true"/>
          <p:nvPr/>
        </p:nvSpPr>
        <p:spPr>
          <a:xfrm rot="0">
            <a:off x="219456" y="879976"/>
            <a:ext cx="5783747"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Thực hiện Phishing Mail</a:t>
            </a:r>
          </a:p>
        </p:txBody>
      </p:sp>
      <p:sp>
        <p:nvSpPr>
          <p:cNvPr name="TextBox 18" id="18"/>
          <p:cNvSpPr txBox="true"/>
          <p:nvPr/>
        </p:nvSpPr>
        <p:spPr>
          <a:xfrm rot="0">
            <a:off x="796716" y="6888719"/>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7</a:t>
            </a:r>
          </a:p>
        </p:txBody>
      </p:sp>
      <p:sp>
        <p:nvSpPr>
          <p:cNvPr name="TextBox 19" id="19"/>
          <p:cNvSpPr txBox="true"/>
          <p:nvPr/>
        </p:nvSpPr>
        <p:spPr>
          <a:xfrm rot="0">
            <a:off x="662204" y="6434669"/>
            <a:ext cx="8429192" cy="295275"/>
          </a:xfrm>
          <a:prstGeom prst="rect">
            <a:avLst/>
          </a:prstGeom>
        </p:spPr>
        <p:txBody>
          <a:bodyPr anchor="t" rtlCol="false" tIns="0" lIns="0" bIns="0" rIns="0">
            <a:spAutoFit/>
          </a:bodyPr>
          <a:lstStyle/>
          <a:p>
            <a:pPr algn="ctr">
              <a:lnSpc>
                <a:spcPts val="2394"/>
              </a:lnSpc>
            </a:pPr>
            <a:r>
              <a:rPr lang="en-US" sz="1995" spc="18">
                <a:solidFill>
                  <a:srgbClr val="000000"/>
                </a:solidFill>
                <a:latin typeface="Lato"/>
                <a:ea typeface="Lato"/>
                <a:cs typeface="Lato"/>
                <a:sym typeface="Lato"/>
              </a:rPr>
              <a:t>Thực hiện phishing nạn nhân với tệp đính kèm .exe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731520" y="1807165"/>
            <a:ext cx="8130368" cy="1491725"/>
          </a:xfrm>
          <a:custGeom>
            <a:avLst/>
            <a:gdLst/>
            <a:ahLst/>
            <a:cxnLst/>
            <a:rect r="r" b="b" t="t" l="l"/>
            <a:pathLst>
              <a:path h="1491725" w="8130368">
                <a:moveTo>
                  <a:pt x="0" y="0"/>
                </a:moveTo>
                <a:lnTo>
                  <a:pt x="8130368" y="0"/>
                </a:lnTo>
                <a:lnTo>
                  <a:pt x="8130368" y="1491725"/>
                </a:lnTo>
                <a:lnTo>
                  <a:pt x="0" y="1491725"/>
                </a:lnTo>
                <a:lnTo>
                  <a:pt x="0" y="0"/>
                </a:lnTo>
                <a:close/>
              </a:path>
            </a:pathLst>
          </a:custGeom>
          <a:blipFill>
            <a:blip r:embed="rId3"/>
            <a:stretch>
              <a:fillRect l="0" t="0" r="-4099" b="0"/>
            </a:stretch>
          </a:blipFill>
        </p:spPr>
      </p:sp>
      <p:sp>
        <p:nvSpPr>
          <p:cNvPr name="Freeform 16" id="16"/>
          <p:cNvSpPr/>
          <p:nvPr/>
        </p:nvSpPr>
        <p:spPr>
          <a:xfrm flipH="false" flipV="false" rot="0">
            <a:off x="717633" y="3657600"/>
            <a:ext cx="8144256" cy="1774977"/>
          </a:xfrm>
          <a:custGeom>
            <a:avLst/>
            <a:gdLst/>
            <a:ahLst/>
            <a:cxnLst/>
            <a:rect r="r" b="b" t="t" l="l"/>
            <a:pathLst>
              <a:path h="1774977" w="8144256">
                <a:moveTo>
                  <a:pt x="0" y="0"/>
                </a:moveTo>
                <a:lnTo>
                  <a:pt x="8144255" y="0"/>
                </a:lnTo>
                <a:lnTo>
                  <a:pt x="8144255" y="1774977"/>
                </a:lnTo>
                <a:lnTo>
                  <a:pt x="0" y="1774977"/>
                </a:lnTo>
                <a:lnTo>
                  <a:pt x="0" y="0"/>
                </a:lnTo>
                <a:close/>
              </a:path>
            </a:pathLst>
          </a:custGeom>
          <a:blipFill>
            <a:blip r:embed="rId4"/>
            <a:stretch>
              <a:fillRect l="-1250" t="-8250" r="0" b="0"/>
            </a:stretch>
          </a:blipFill>
        </p:spPr>
      </p:sp>
      <p:sp>
        <p:nvSpPr>
          <p:cNvPr name="TextBox 17" id="17"/>
          <p:cNvSpPr txBox="true"/>
          <p:nvPr/>
        </p:nvSpPr>
        <p:spPr>
          <a:xfrm rot="0">
            <a:off x="726297" y="953155"/>
            <a:ext cx="1943457" cy="495300"/>
          </a:xfrm>
          <a:prstGeom prst="rect">
            <a:avLst/>
          </a:prstGeom>
        </p:spPr>
        <p:txBody>
          <a:bodyPr anchor="t" rtlCol="false" tIns="0" lIns="0" bIns="0" rIns="0">
            <a:spAutoFit/>
          </a:bodyPr>
          <a:lstStyle/>
          <a:p>
            <a:pPr algn="ctr">
              <a:lnSpc>
                <a:spcPts val="3834"/>
              </a:lnSpc>
              <a:spcBef>
                <a:spcPct val="0"/>
              </a:spcBef>
            </a:pPr>
            <a:r>
              <a:rPr lang="en-US" sz="3195" spc="29">
                <a:solidFill>
                  <a:srgbClr val="000000"/>
                </a:solidFill>
                <a:latin typeface="Calistoga"/>
                <a:ea typeface="Calistoga"/>
                <a:cs typeface="Calistoga"/>
                <a:sym typeface="Calistoga"/>
              </a:rPr>
              <a:t>1. Scanner</a:t>
            </a:r>
          </a:p>
        </p:txBody>
      </p:sp>
      <p:sp>
        <p:nvSpPr>
          <p:cNvPr name="TextBox 18" id="18"/>
          <p:cNvSpPr txBox="true"/>
          <p:nvPr/>
        </p:nvSpPr>
        <p:spPr>
          <a:xfrm rot="0">
            <a:off x="797133" y="6919656"/>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7067" y="266700"/>
            <a:ext cx="8578797" cy="491490"/>
          </a:xfrm>
          <a:prstGeom prst="rect">
            <a:avLst/>
          </a:prstGeom>
        </p:spPr>
        <p:txBody>
          <a:bodyPr anchor="t" rtlCol="false" tIns="0" lIns="0" bIns="0" rIns="0">
            <a:spAutoFit/>
          </a:bodyPr>
          <a:lstStyle/>
          <a:p>
            <a:pPr algn="l">
              <a:lnSpc>
                <a:spcPts val="3779"/>
              </a:lnSpc>
            </a:pPr>
            <a:r>
              <a:rPr lang="en-US" sz="3499" spc="31">
                <a:solidFill>
                  <a:srgbClr val="2E75B6"/>
                </a:solidFill>
                <a:latin typeface="Calistoga"/>
                <a:ea typeface="Calistoga"/>
                <a:cs typeface="Calistoga"/>
                <a:sym typeface="Calistoga"/>
              </a:rPr>
              <a:t>Phần III. Mô phỏng WannaCry</a:t>
            </a:r>
          </a:p>
        </p:txBody>
      </p:sp>
      <p:grpSp>
        <p:nvGrpSpPr>
          <p:cNvPr name="Group 3" id="3"/>
          <p:cNvGrpSpPr/>
          <p:nvPr/>
        </p:nvGrpSpPr>
        <p:grpSpPr>
          <a:xfrm rot="0">
            <a:off x="-30480" y="6857083"/>
            <a:ext cx="9268244" cy="523796"/>
            <a:chOff x="0" y="0"/>
            <a:chExt cx="12357659" cy="698394"/>
          </a:xfrm>
        </p:grpSpPr>
        <p:sp>
          <p:nvSpPr>
            <p:cNvPr name="Freeform 4" id="4"/>
            <p:cNvSpPr/>
            <p:nvPr/>
          </p:nvSpPr>
          <p:spPr>
            <a:xfrm flipH="false" flipV="false" rot="0">
              <a:off x="9103" y="11731"/>
              <a:ext cx="12339423" cy="674922"/>
            </a:xfrm>
            <a:custGeom>
              <a:avLst/>
              <a:gdLst/>
              <a:ahLst/>
              <a:cxnLst/>
              <a:rect r="r" b="b" t="t" l="l"/>
              <a:pathLst>
                <a:path h="674922" w="12339423">
                  <a:moveTo>
                    <a:pt x="0" y="0"/>
                  </a:moveTo>
                  <a:lnTo>
                    <a:pt x="12339422" y="0"/>
                  </a:lnTo>
                  <a:lnTo>
                    <a:pt x="12339422" y="674921"/>
                  </a:lnTo>
                  <a:lnTo>
                    <a:pt x="0" y="674921"/>
                  </a:lnTo>
                  <a:close/>
                </a:path>
              </a:pathLst>
            </a:custGeom>
            <a:solidFill>
              <a:srgbClr val="000000">
                <a:alpha val="65490"/>
              </a:srgbClr>
            </a:solidFill>
          </p:spPr>
        </p:sp>
        <p:sp>
          <p:nvSpPr>
            <p:cNvPr name="Freeform 5" id="5"/>
            <p:cNvSpPr/>
            <p:nvPr/>
          </p:nvSpPr>
          <p:spPr>
            <a:xfrm flipH="false" flipV="false" rot="0">
              <a:off x="0" y="0"/>
              <a:ext cx="12357629" cy="698383"/>
            </a:xfrm>
            <a:custGeom>
              <a:avLst/>
              <a:gdLst/>
              <a:ahLst/>
              <a:cxnLst/>
              <a:rect r="r" b="b" t="t" l="l"/>
              <a:pathLst>
                <a:path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p:spPr>
        </p:sp>
        <p:sp>
          <p:nvSpPr>
            <p:cNvPr name="TextBox 6" id="6"/>
            <p:cNvSpPr txBox="true"/>
            <p:nvPr/>
          </p:nvSpPr>
          <p:spPr>
            <a:xfrm>
              <a:off x="0" y="-19050"/>
              <a:ext cx="12357659" cy="717444"/>
            </a:xfrm>
            <a:prstGeom prst="rect">
              <a:avLst/>
            </a:prstGeom>
          </p:spPr>
          <p:txBody>
            <a:bodyPr anchor="ctr" rtlCol="false" tIns="50800" lIns="50800" bIns="50800" rIns="50800"/>
            <a:lstStyle/>
            <a:p>
              <a:pPr algn="ctr">
                <a:lnSpc>
                  <a:spcPts val="1535"/>
                </a:lnSpc>
              </a:pPr>
              <a:r>
                <a:rPr lang="en-US" sz="1279">
                  <a:solidFill>
                    <a:srgbClr val="FFFFFF"/>
                  </a:solidFill>
                  <a:latin typeface="Arimo"/>
                  <a:ea typeface="Arimo"/>
                  <a:cs typeface="Arimo"/>
                  <a:sym typeface="Arimo"/>
                </a:rPr>
                <a:t>University of Information Technology (UIT), VNU-HCM</a:t>
              </a:r>
            </a:p>
          </p:txBody>
        </p:sp>
      </p:grpSp>
      <p:grpSp>
        <p:nvGrpSpPr>
          <p:cNvPr name="Group 7" id="7"/>
          <p:cNvGrpSpPr/>
          <p:nvPr/>
        </p:nvGrpSpPr>
        <p:grpSpPr>
          <a:xfrm rot="0">
            <a:off x="579298" y="6914214"/>
            <a:ext cx="599618" cy="407759"/>
            <a:chOff x="0" y="0"/>
            <a:chExt cx="799491" cy="543679"/>
          </a:xfrm>
        </p:grpSpPr>
        <p:sp>
          <p:nvSpPr>
            <p:cNvPr name="Freeform 8" id="8"/>
            <p:cNvSpPr/>
            <p:nvPr/>
          </p:nvSpPr>
          <p:spPr>
            <a:xfrm flipH="false" flipV="false" rot="0">
              <a:off x="9017" y="9017"/>
              <a:ext cx="781431" cy="525653"/>
            </a:xfrm>
            <a:custGeom>
              <a:avLst/>
              <a:gdLst/>
              <a:ahLst/>
              <a:cxnLst/>
              <a:rect r="r" b="b" t="t" l="l"/>
              <a:pathLst>
                <a:path h="525653" w="781431">
                  <a:moveTo>
                    <a:pt x="0" y="0"/>
                  </a:moveTo>
                  <a:lnTo>
                    <a:pt x="781431" y="0"/>
                  </a:lnTo>
                  <a:lnTo>
                    <a:pt x="781431" y="525653"/>
                  </a:lnTo>
                  <a:lnTo>
                    <a:pt x="0" y="525653"/>
                  </a:lnTo>
                  <a:close/>
                </a:path>
              </a:pathLst>
            </a:custGeom>
            <a:solidFill>
              <a:srgbClr val="FFFFFF"/>
            </a:solidFill>
          </p:spPr>
        </p:sp>
        <p:sp>
          <p:nvSpPr>
            <p:cNvPr name="Freeform 9" id="9"/>
            <p:cNvSpPr/>
            <p:nvPr/>
          </p:nvSpPr>
          <p:spPr>
            <a:xfrm flipH="false" flipV="false" rot="0">
              <a:off x="0" y="0"/>
              <a:ext cx="799465" cy="543687"/>
            </a:xfrm>
            <a:custGeom>
              <a:avLst/>
              <a:gdLst/>
              <a:ahLst/>
              <a:cxnLst/>
              <a:rect r="r" b="b" t="t" l="l"/>
              <a:pathLst>
                <a:path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p:spPr>
        </p:sp>
      </p:grpSp>
      <p:grpSp>
        <p:nvGrpSpPr>
          <p:cNvPr name="Group 10" id="10"/>
          <p:cNvGrpSpPr/>
          <p:nvPr/>
        </p:nvGrpSpPr>
        <p:grpSpPr>
          <a:xfrm rot="0">
            <a:off x="9160755" y="6857083"/>
            <a:ext cx="599618" cy="460147"/>
            <a:chOff x="0" y="0"/>
            <a:chExt cx="799491" cy="613530"/>
          </a:xfrm>
        </p:grpSpPr>
        <p:sp>
          <p:nvSpPr>
            <p:cNvPr name="Freeform 11" id="11"/>
            <p:cNvSpPr/>
            <p:nvPr/>
          </p:nvSpPr>
          <p:spPr>
            <a:xfrm flipH="false" flipV="false" rot="0">
              <a:off x="9017" y="10360"/>
              <a:ext cx="781431" cy="592842"/>
            </a:xfrm>
            <a:custGeom>
              <a:avLst/>
              <a:gdLst/>
              <a:ahLst/>
              <a:cxnLst/>
              <a:rect r="r" b="b" t="t" l="l"/>
              <a:pathLst>
                <a:path h="592842" w="781431">
                  <a:moveTo>
                    <a:pt x="0" y="0"/>
                  </a:moveTo>
                  <a:lnTo>
                    <a:pt x="781431" y="0"/>
                  </a:lnTo>
                  <a:lnTo>
                    <a:pt x="781431" y="592842"/>
                  </a:lnTo>
                  <a:lnTo>
                    <a:pt x="0" y="592842"/>
                  </a:lnTo>
                  <a:close/>
                </a:path>
              </a:pathLst>
            </a:custGeom>
            <a:solidFill>
              <a:srgbClr val="FFFFFF"/>
            </a:solidFill>
          </p:spPr>
        </p:sp>
        <p:sp>
          <p:nvSpPr>
            <p:cNvPr name="Freeform 12" id="12"/>
            <p:cNvSpPr/>
            <p:nvPr/>
          </p:nvSpPr>
          <p:spPr>
            <a:xfrm flipH="false" flipV="false" rot="0">
              <a:off x="0" y="0"/>
              <a:ext cx="799465" cy="613557"/>
            </a:xfrm>
            <a:custGeom>
              <a:avLst/>
              <a:gdLst/>
              <a:ahLst/>
              <a:cxnLst/>
              <a:rect r="r" b="b" t="t" l="l"/>
              <a:pathLst>
                <a:path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p:spPr>
        </p:sp>
      </p:grpSp>
      <p:sp>
        <p:nvSpPr>
          <p:cNvPr name="Freeform 13" id="13" descr="A close up of a logo  Description generated with very high confidence"/>
          <p:cNvSpPr/>
          <p:nvPr/>
        </p:nvSpPr>
        <p:spPr>
          <a:xfrm flipH="false" flipV="false" rot="0">
            <a:off x="9237764" y="6809458"/>
            <a:ext cx="445600" cy="504181"/>
          </a:xfrm>
          <a:custGeom>
            <a:avLst/>
            <a:gdLst/>
            <a:ahLst/>
            <a:cxnLst/>
            <a:rect r="r" b="b" t="t" l="l"/>
            <a:pathLst>
              <a:path h="504181" w="445600">
                <a:moveTo>
                  <a:pt x="0" y="0"/>
                </a:moveTo>
                <a:lnTo>
                  <a:pt x="445600" y="0"/>
                </a:lnTo>
                <a:lnTo>
                  <a:pt x="445600" y="504181"/>
                </a:lnTo>
                <a:lnTo>
                  <a:pt x="0" y="504181"/>
                </a:lnTo>
                <a:lnTo>
                  <a:pt x="0" y="0"/>
                </a:lnTo>
                <a:close/>
              </a:path>
            </a:pathLst>
          </a:custGeom>
          <a:blipFill>
            <a:blip r:embed="rId2"/>
            <a:stretch>
              <a:fillRect l="0" t="0" r="-307687" b="0"/>
            </a:stretch>
          </a:blipFill>
        </p:spPr>
      </p:sp>
      <p:sp>
        <p:nvSpPr>
          <p:cNvPr name="AutoShape 14" id="14"/>
          <p:cNvSpPr/>
          <p:nvPr/>
        </p:nvSpPr>
        <p:spPr>
          <a:xfrm flipV="true">
            <a:off x="717633" y="721995"/>
            <a:ext cx="8304404" cy="19050"/>
          </a:xfrm>
          <a:prstGeom prst="line">
            <a:avLst/>
          </a:prstGeom>
          <a:ln cap="flat" w="38100">
            <a:solidFill>
              <a:srgbClr val="0070C0"/>
            </a:solidFill>
            <a:prstDash val="solid"/>
            <a:headEnd type="none" len="sm" w="sm"/>
            <a:tailEnd type="none" len="sm" w="sm"/>
          </a:ln>
        </p:spPr>
      </p:sp>
      <p:sp>
        <p:nvSpPr>
          <p:cNvPr name="Freeform 15" id="15"/>
          <p:cNvSpPr/>
          <p:nvPr/>
        </p:nvSpPr>
        <p:spPr>
          <a:xfrm flipH="false" flipV="false" rot="0">
            <a:off x="490121" y="3598147"/>
            <a:ext cx="8670635" cy="1138021"/>
          </a:xfrm>
          <a:custGeom>
            <a:avLst/>
            <a:gdLst/>
            <a:ahLst/>
            <a:cxnLst/>
            <a:rect r="r" b="b" t="t" l="l"/>
            <a:pathLst>
              <a:path h="1138021" w="8670635">
                <a:moveTo>
                  <a:pt x="0" y="0"/>
                </a:moveTo>
                <a:lnTo>
                  <a:pt x="8670634" y="0"/>
                </a:lnTo>
                <a:lnTo>
                  <a:pt x="8670634" y="1138021"/>
                </a:lnTo>
                <a:lnTo>
                  <a:pt x="0" y="1138021"/>
                </a:lnTo>
                <a:lnTo>
                  <a:pt x="0" y="0"/>
                </a:lnTo>
                <a:close/>
              </a:path>
            </a:pathLst>
          </a:custGeom>
          <a:blipFill>
            <a:blip r:embed="rId3"/>
            <a:stretch>
              <a:fillRect l="0" t="0" r="0" b="0"/>
            </a:stretch>
          </a:blipFill>
        </p:spPr>
      </p:sp>
      <p:sp>
        <p:nvSpPr>
          <p:cNvPr name="TextBox 16" id="16"/>
          <p:cNvSpPr txBox="true"/>
          <p:nvPr/>
        </p:nvSpPr>
        <p:spPr>
          <a:xfrm rot="0">
            <a:off x="476149" y="882441"/>
            <a:ext cx="2633554" cy="552450"/>
          </a:xfrm>
          <a:prstGeom prst="rect">
            <a:avLst/>
          </a:prstGeom>
        </p:spPr>
        <p:txBody>
          <a:bodyPr anchor="t" rtlCol="false" tIns="0" lIns="0" bIns="0" rIns="0">
            <a:spAutoFit/>
          </a:bodyPr>
          <a:lstStyle/>
          <a:p>
            <a:pPr algn="ctr">
              <a:lnSpc>
                <a:spcPts val="3834"/>
              </a:lnSpc>
              <a:spcBef>
                <a:spcPct val="0"/>
              </a:spcBef>
            </a:pPr>
            <a:r>
              <a:rPr lang="en-US" b="true" sz="3195" spc="29">
                <a:solidFill>
                  <a:srgbClr val="000000"/>
                </a:solidFill>
                <a:latin typeface="Arial Bold"/>
                <a:ea typeface="Arial Bold"/>
                <a:cs typeface="Arial Bold"/>
                <a:sym typeface="Arial Bold"/>
              </a:rPr>
              <a:t>2. Encryption</a:t>
            </a:r>
          </a:p>
        </p:txBody>
      </p:sp>
      <p:sp>
        <p:nvSpPr>
          <p:cNvPr name="TextBox 17" id="17"/>
          <p:cNvSpPr txBox="true"/>
          <p:nvPr/>
        </p:nvSpPr>
        <p:spPr>
          <a:xfrm rot="0">
            <a:off x="351478" y="2518651"/>
            <a:ext cx="8429192" cy="628650"/>
          </a:xfrm>
          <a:prstGeom prst="rect">
            <a:avLst/>
          </a:prstGeom>
        </p:spPr>
        <p:txBody>
          <a:bodyPr anchor="t" rtlCol="false" tIns="0" lIns="0" bIns="0" rIns="0">
            <a:spAutoFit/>
          </a:bodyPr>
          <a:lstStyle/>
          <a:p>
            <a:pPr algn="l" marL="430897" indent="-215448" lvl="1">
              <a:lnSpc>
                <a:spcPts val="2394"/>
              </a:lnSpc>
              <a:buFont typeface="Arial"/>
              <a:buChar char="•"/>
            </a:pPr>
            <a:r>
              <a:rPr lang="en-US" sz="1995" spc="18">
                <a:solidFill>
                  <a:srgbClr val="000000"/>
                </a:solidFill>
                <a:latin typeface="Arial"/>
                <a:ea typeface="Arial"/>
                <a:cs typeface="Arial"/>
                <a:sym typeface="Arial"/>
              </a:rPr>
              <a:t>Duyệt tất cả các file trong ổ đĩa và sử dụng thuật toán AES-256 ở chế độ CBC để mã hóa các file tìm được và đổi tên thành .mu</a:t>
            </a:r>
          </a:p>
        </p:txBody>
      </p:sp>
      <p:sp>
        <p:nvSpPr>
          <p:cNvPr name="TextBox 18" id="18"/>
          <p:cNvSpPr txBox="true"/>
          <p:nvPr/>
        </p:nvSpPr>
        <p:spPr>
          <a:xfrm rot="0">
            <a:off x="351478" y="1585812"/>
            <a:ext cx="8429192" cy="628650"/>
          </a:xfrm>
          <a:prstGeom prst="rect">
            <a:avLst/>
          </a:prstGeom>
        </p:spPr>
        <p:txBody>
          <a:bodyPr anchor="t" rtlCol="false" tIns="0" lIns="0" bIns="0" rIns="0">
            <a:spAutoFit/>
          </a:bodyPr>
          <a:lstStyle/>
          <a:p>
            <a:pPr algn="l" marL="430897" indent="-215448" lvl="1">
              <a:lnSpc>
                <a:spcPts val="2394"/>
              </a:lnSpc>
              <a:buFont typeface="Arial"/>
              <a:buChar char="•"/>
            </a:pPr>
            <a:r>
              <a:rPr lang="en-US" sz="1995" spc="18">
                <a:solidFill>
                  <a:srgbClr val="000000"/>
                </a:solidFill>
                <a:latin typeface="Arial"/>
                <a:ea typeface="Arial"/>
                <a:cs typeface="Arial"/>
                <a:sym typeface="Arial"/>
              </a:rPr>
              <a:t>Khóa được tạo từ một chuỗi cố định bằng cách sử dụng hàm băm SHA-256 để tạo ra một khóa 32 byte </a:t>
            </a:r>
          </a:p>
        </p:txBody>
      </p:sp>
      <p:sp>
        <p:nvSpPr>
          <p:cNvPr name="TextBox 19" id="19"/>
          <p:cNvSpPr txBox="true"/>
          <p:nvPr/>
        </p:nvSpPr>
        <p:spPr>
          <a:xfrm rot="0">
            <a:off x="397693" y="5145743"/>
            <a:ext cx="8429192" cy="628650"/>
          </a:xfrm>
          <a:prstGeom prst="rect">
            <a:avLst/>
          </a:prstGeom>
        </p:spPr>
        <p:txBody>
          <a:bodyPr anchor="t" rtlCol="false" tIns="0" lIns="0" bIns="0" rIns="0">
            <a:spAutoFit/>
          </a:bodyPr>
          <a:lstStyle/>
          <a:p>
            <a:pPr algn="l" marL="430897" indent="-215448" lvl="1">
              <a:lnSpc>
                <a:spcPts val="2394"/>
              </a:lnSpc>
              <a:buFont typeface="Arial"/>
              <a:buChar char="•"/>
            </a:pPr>
            <a:r>
              <a:rPr lang="en-US" sz="1995" spc="18">
                <a:solidFill>
                  <a:srgbClr val="000000"/>
                </a:solidFill>
                <a:latin typeface="Arial"/>
                <a:ea typeface="Arial"/>
                <a:cs typeface="Arial"/>
                <a:sym typeface="Arial"/>
              </a:rPr>
              <a:t>Bỏ qua các thư mục hệ thống như C:\\Windows, C:\\Program Files ... để tránh làm hỏng máy nạn nhân ngay lập tức</a:t>
            </a:r>
          </a:p>
        </p:txBody>
      </p:sp>
      <p:sp>
        <p:nvSpPr>
          <p:cNvPr name="Freeform 20" id="20"/>
          <p:cNvSpPr/>
          <p:nvPr/>
        </p:nvSpPr>
        <p:spPr>
          <a:xfrm flipH="false" flipV="false" rot="0">
            <a:off x="644956" y="2012471"/>
            <a:ext cx="8463688" cy="3290259"/>
          </a:xfrm>
          <a:custGeom>
            <a:avLst/>
            <a:gdLst/>
            <a:ahLst/>
            <a:cxnLst/>
            <a:rect r="r" b="b" t="t" l="l"/>
            <a:pathLst>
              <a:path h="3290259" w="8463688">
                <a:moveTo>
                  <a:pt x="0" y="0"/>
                </a:moveTo>
                <a:lnTo>
                  <a:pt x="8463688" y="0"/>
                </a:lnTo>
                <a:lnTo>
                  <a:pt x="8463688" y="3290258"/>
                </a:lnTo>
                <a:lnTo>
                  <a:pt x="0" y="3290258"/>
                </a:lnTo>
                <a:lnTo>
                  <a:pt x="0" y="0"/>
                </a:lnTo>
                <a:close/>
              </a:path>
            </a:pathLst>
          </a:custGeom>
          <a:blipFill>
            <a:blip r:embed="rId4"/>
            <a:stretch>
              <a:fillRect l="0" t="0" r="0" b="0"/>
            </a:stretch>
          </a:blipFill>
        </p:spPr>
      </p:sp>
      <p:sp>
        <p:nvSpPr>
          <p:cNvPr name="TextBox 21" id="21"/>
          <p:cNvSpPr txBox="true"/>
          <p:nvPr/>
        </p:nvSpPr>
        <p:spPr>
          <a:xfrm rot="0">
            <a:off x="814754" y="6888719"/>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DAGo_7ZFwtE</dc:identifier>
  <dcterms:modified xsi:type="dcterms:W3CDTF">2011-08-01T06:04:30Z</dcterms:modified>
  <cp:revision>1</cp:revision>
  <dc:title>Cơ chế mã độc</dc:title>
</cp:coreProperties>
</file>